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Bold" charset="0"/>
      <p:regular r:id="rId15"/>
    </p:embeddedFont>
    <p:embeddedFont>
      <p:font typeface="Calibri" pitchFamily="34" charset="0"/>
      <p:regular r:id="rId16"/>
      <p:bold r:id="rId17"/>
      <p:italic r:id="rId18"/>
      <p:boldItalic r:id="rId19"/>
    </p:embeddedFont>
    <p:embeddedFont>
      <p:font typeface="Canva Sans" charset="0"/>
      <p:regular r:id="rId20"/>
    </p:embeddedFont>
    <p:embeddedFont>
      <p:font typeface="Trebuchet MS Bold" charset="0"/>
      <p:regular r:id="rId21"/>
    </p:embeddedFont>
    <p:embeddedFont>
      <p:font typeface="Trebuchet MS"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73" d="100"/>
          <a:sy n="73" d="100"/>
        </p:scale>
        <p:origin x="-59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Freeform 22"/>
          <p:cNvSpPr/>
          <p:nvPr/>
        </p:nvSpPr>
        <p:spPr>
          <a:xfrm>
            <a:off x="765258" y="680653"/>
            <a:ext cx="2614613" cy="2000250"/>
          </a:xfrm>
          <a:custGeom>
            <a:avLst/>
            <a:gdLst/>
            <a:ahLst/>
            <a:cxnLst/>
            <a:rect l="l" t="t" r="r" b="b"/>
            <a:pathLst>
              <a:path w="2614613" h="2000250">
                <a:moveTo>
                  <a:pt x="0" y="0"/>
                </a:moveTo>
                <a:lnTo>
                  <a:pt x="2614613" y="0"/>
                </a:lnTo>
                <a:lnTo>
                  <a:pt x="2614613" y="2000251"/>
                </a:lnTo>
                <a:lnTo>
                  <a:pt x="0" y="20002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3" name="Group 23"/>
          <p:cNvGrpSpPr/>
          <p:nvPr/>
        </p:nvGrpSpPr>
        <p:grpSpPr>
          <a:xfrm>
            <a:off x="2329738" y="1722812"/>
            <a:ext cx="2500312" cy="2157413"/>
            <a:chOff x="0" y="0"/>
            <a:chExt cx="3333750" cy="2876550"/>
          </a:xfrm>
        </p:grpSpPr>
        <p:sp>
          <p:nvSpPr>
            <p:cNvPr id="24" name="Freeform 24"/>
            <p:cNvSpPr/>
            <p:nvPr/>
          </p:nvSpPr>
          <p:spPr>
            <a:xfrm>
              <a:off x="0" y="0"/>
              <a:ext cx="3333750" cy="2876550"/>
            </a:xfrm>
            <a:custGeom>
              <a:avLst/>
              <a:gdLst/>
              <a:ahLst/>
              <a:cxnLst/>
              <a:rect l="l" t="t" r="r" b="b"/>
              <a:pathLst>
                <a:path w="3333750" h="2876550">
                  <a:moveTo>
                    <a:pt x="2614676" y="0"/>
                  </a:moveTo>
                  <a:lnTo>
                    <a:pt x="719074" y="0"/>
                  </a:lnTo>
                  <a:lnTo>
                    <a:pt x="0" y="1438148"/>
                  </a:lnTo>
                  <a:lnTo>
                    <a:pt x="719074" y="2876550"/>
                  </a:lnTo>
                  <a:lnTo>
                    <a:pt x="2614676" y="2876550"/>
                  </a:lnTo>
                  <a:lnTo>
                    <a:pt x="3333750" y="1438148"/>
                  </a:lnTo>
                  <a:lnTo>
                    <a:pt x="2614676" y="0"/>
                  </a:lnTo>
                  <a:close/>
                </a:path>
              </a:pathLst>
            </a:custGeom>
            <a:solidFill>
              <a:srgbClr val="42D0A1"/>
            </a:solidFill>
          </p:spPr>
        </p:sp>
      </p:grpSp>
      <p:grpSp>
        <p:nvGrpSpPr>
          <p:cNvPr id="25" name="Group 25"/>
          <p:cNvGrpSpPr/>
          <p:nvPr/>
        </p:nvGrpSpPr>
        <p:grpSpPr>
          <a:xfrm>
            <a:off x="1322470" y="2880099"/>
            <a:ext cx="1085850" cy="928688"/>
            <a:chOff x="0" y="0"/>
            <a:chExt cx="1447800" cy="1238250"/>
          </a:xfrm>
        </p:grpSpPr>
        <p:sp>
          <p:nvSpPr>
            <p:cNvPr id="26" name="Freeform 26"/>
            <p:cNvSpPr/>
            <p:nvPr/>
          </p:nvSpPr>
          <p:spPr>
            <a:xfrm>
              <a:off x="0" y="0"/>
              <a:ext cx="1447800" cy="1238250"/>
            </a:xfrm>
            <a:custGeom>
              <a:avLst/>
              <a:gdLst/>
              <a:ahLst/>
              <a:cxnLst/>
              <a:rect l="l" t="t" r="r" b="b"/>
              <a:pathLst>
                <a:path w="1447800" h="123825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p:spPr>
        </p:sp>
      </p:grpSp>
      <p:sp>
        <p:nvSpPr>
          <p:cNvPr id="27" name="TextBox 27"/>
          <p:cNvSpPr txBox="1"/>
          <p:nvPr/>
        </p:nvSpPr>
        <p:spPr>
          <a:xfrm>
            <a:off x="6145665" y="1480108"/>
            <a:ext cx="8572500" cy="2475037"/>
          </a:xfrm>
          <a:prstGeom prst="rect">
            <a:avLst/>
          </a:prstGeom>
        </p:spPr>
        <p:txBody>
          <a:bodyPr lIns="0" tIns="0" rIns="0" bIns="0" rtlCol="0" anchor="t">
            <a:spAutoFit/>
          </a:bodyPr>
          <a:lstStyle/>
          <a:p>
            <a:pPr algn="l">
              <a:lnSpc>
                <a:spcPts val="5759"/>
              </a:lnSpc>
            </a:pPr>
            <a:r>
              <a:rPr lang="en-US" sz="4800" spc="-30" dirty="0" err="1" smtClean="0">
                <a:solidFill>
                  <a:srgbClr val="000000"/>
                </a:solidFill>
                <a:latin typeface="Canva Sans Bold"/>
              </a:rPr>
              <a:t>Jeyadev</a:t>
            </a:r>
            <a:r>
              <a:rPr lang="en-US" sz="4800" spc="-30" dirty="0" smtClean="0">
                <a:solidFill>
                  <a:srgbClr val="000000"/>
                </a:solidFill>
                <a:latin typeface="Canva Sans Bold"/>
              </a:rPr>
              <a:t> </a:t>
            </a:r>
            <a:r>
              <a:rPr lang="en-US" sz="4800" spc="-30" dirty="0" err="1" smtClean="0">
                <a:solidFill>
                  <a:srgbClr val="000000"/>
                </a:solidFill>
                <a:latin typeface="Canva Sans Bold"/>
              </a:rPr>
              <a:t>Needhi</a:t>
            </a:r>
            <a:endParaRPr lang="en-US" sz="4800" spc="-30" dirty="0">
              <a:solidFill>
                <a:srgbClr val="000000"/>
              </a:solidFill>
              <a:latin typeface="Canva Sans Bold"/>
            </a:endParaRPr>
          </a:p>
          <a:p>
            <a:pPr algn="l">
              <a:lnSpc>
                <a:spcPts val="4500"/>
              </a:lnSpc>
            </a:pPr>
            <a:endParaRPr/>
          </a:p>
          <a:p>
            <a:pPr algn="l">
              <a:lnSpc>
                <a:spcPts val="4500"/>
              </a:lnSpc>
            </a:pPr>
            <a:r>
              <a:rPr lang="en-US" sz="3750" b="1" spc="-30" dirty="0">
                <a:solidFill>
                  <a:srgbClr val="000000"/>
                </a:solidFill>
                <a:latin typeface="Canva Sans"/>
              </a:rPr>
              <a:t>Madras Institute of Technology campus, Anna University</a:t>
            </a:r>
          </a:p>
        </p:txBody>
      </p:sp>
      <p:sp>
        <p:nvSpPr>
          <p:cNvPr id="28" name="TextBox 28"/>
          <p:cNvSpPr txBox="1"/>
          <p:nvPr/>
        </p:nvSpPr>
        <p:spPr>
          <a:xfrm>
            <a:off x="6145665" y="5708650"/>
            <a:ext cx="6541635" cy="1647771"/>
          </a:xfrm>
          <a:prstGeom prst="rect">
            <a:avLst/>
          </a:prstGeom>
        </p:spPr>
        <p:txBody>
          <a:bodyPr lIns="0" tIns="0" rIns="0" bIns="0" rtlCol="0" anchor="t">
            <a:spAutoFit/>
          </a:bodyPr>
          <a:lstStyle/>
          <a:p>
            <a:pPr algn="l">
              <a:lnSpc>
                <a:spcPts val="4320"/>
              </a:lnSpc>
            </a:pPr>
            <a:r>
              <a:rPr lang="en-US" sz="3600" spc="-15">
                <a:solidFill>
                  <a:srgbClr val="2D936B"/>
                </a:solidFill>
                <a:latin typeface="Trebuchet MS Bold"/>
              </a:rPr>
              <a:t>Artful Creations: Exploring Generative Adversarial Networks with ARTGAN</a:t>
            </a:r>
          </a:p>
        </p:txBody>
      </p:sp>
      <p:sp>
        <p:nvSpPr>
          <p:cNvPr id="29" name="TextBox 29"/>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1</a:t>
            </a:r>
          </a:p>
        </p:txBody>
      </p:sp>
      <p:sp>
        <p:nvSpPr>
          <p:cNvPr id="30" name="Freeform 30"/>
          <p:cNvSpPr/>
          <p:nvPr/>
        </p:nvSpPr>
        <p:spPr>
          <a:xfrm>
            <a:off x="1865396" y="4080664"/>
            <a:ext cx="2791779" cy="2157411"/>
          </a:xfrm>
          <a:custGeom>
            <a:avLst/>
            <a:gdLst/>
            <a:ahLst/>
            <a:cxnLst/>
            <a:rect l="l" t="t" r="r" b="b"/>
            <a:pathLst>
              <a:path w="2791779" h="2157411">
                <a:moveTo>
                  <a:pt x="0" y="0"/>
                </a:moveTo>
                <a:lnTo>
                  <a:pt x="2791778" y="0"/>
                </a:lnTo>
                <a:lnTo>
                  <a:pt x="2791778" y="2157412"/>
                </a:lnTo>
                <a:lnTo>
                  <a:pt x="0" y="2157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31" name="Group 31"/>
          <p:cNvGrpSpPr/>
          <p:nvPr/>
        </p:nvGrpSpPr>
        <p:grpSpPr>
          <a:xfrm>
            <a:off x="2592016" y="5961165"/>
            <a:ext cx="1085850" cy="928688"/>
            <a:chOff x="0" y="0"/>
            <a:chExt cx="1447800" cy="1238250"/>
          </a:xfrm>
        </p:grpSpPr>
        <p:sp>
          <p:nvSpPr>
            <p:cNvPr id="32" name="Freeform 32"/>
            <p:cNvSpPr/>
            <p:nvPr/>
          </p:nvSpPr>
          <p:spPr>
            <a:xfrm>
              <a:off x="0" y="0"/>
              <a:ext cx="1447800" cy="1238250"/>
            </a:xfrm>
            <a:custGeom>
              <a:avLst/>
              <a:gdLst/>
              <a:ahLst/>
              <a:cxnLst/>
              <a:rect l="l" t="t" r="r" b="b"/>
              <a:pathLst>
                <a:path w="1447800" h="1238250">
                  <a:moveTo>
                    <a:pt x="1138174" y="0"/>
                  </a:moveTo>
                  <a:lnTo>
                    <a:pt x="309626" y="0"/>
                  </a:lnTo>
                  <a:lnTo>
                    <a:pt x="0" y="619252"/>
                  </a:lnTo>
                  <a:lnTo>
                    <a:pt x="309626" y="1238250"/>
                  </a:lnTo>
                  <a:lnTo>
                    <a:pt x="1138174" y="1238250"/>
                  </a:lnTo>
                  <a:lnTo>
                    <a:pt x="1447800" y="619252"/>
                  </a:lnTo>
                  <a:lnTo>
                    <a:pt x="1138174" y="0"/>
                  </a:lnTo>
                  <a:close/>
                </a:path>
              </a:pathLst>
            </a:custGeom>
            <a:solidFill>
              <a:srgbClr val="42AF51"/>
            </a:solidFill>
          </p:spPr>
        </p:sp>
      </p:grpSp>
      <p:grpSp>
        <p:nvGrpSpPr>
          <p:cNvPr id="33" name="Group 33"/>
          <p:cNvGrpSpPr/>
          <p:nvPr/>
        </p:nvGrpSpPr>
        <p:grpSpPr>
          <a:xfrm rot="-10800000">
            <a:off x="722396" y="5110844"/>
            <a:ext cx="1313486" cy="1127232"/>
            <a:chOff x="0" y="0"/>
            <a:chExt cx="1751314" cy="1502976"/>
          </a:xfrm>
        </p:grpSpPr>
        <p:sp>
          <p:nvSpPr>
            <p:cNvPr id="34" name="Freeform 34"/>
            <p:cNvSpPr/>
            <p:nvPr/>
          </p:nvSpPr>
          <p:spPr>
            <a:xfrm>
              <a:off x="0" y="0"/>
              <a:ext cx="1751330" cy="1503045"/>
            </a:xfrm>
            <a:custGeom>
              <a:avLst/>
              <a:gdLst/>
              <a:ahLst/>
              <a:cxnLst/>
              <a:rect l="l" t="t" r="r" b="b"/>
              <a:pathLst>
                <a:path w="1751330" h="1503045">
                  <a:moveTo>
                    <a:pt x="1373505" y="0"/>
                  </a:moveTo>
                  <a:lnTo>
                    <a:pt x="377698" y="0"/>
                  </a:lnTo>
                  <a:lnTo>
                    <a:pt x="0" y="751459"/>
                  </a:lnTo>
                  <a:lnTo>
                    <a:pt x="377698" y="1503045"/>
                  </a:lnTo>
                  <a:lnTo>
                    <a:pt x="1373505" y="1503045"/>
                  </a:lnTo>
                  <a:lnTo>
                    <a:pt x="1751330" y="751459"/>
                  </a:lnTo>
                  <a:lnTo>
                    <a:pt x="1373505" y="0"/>
                  </a:lnTo>
                  <a:close/>
                </a:path>
              </a:pathLst>
            </a:custGeom>
            <a:solidFill>
              <a:srgbClr val="B7DEE8"/>
            </a:solidFill>
          </p:spPr>
        </p:sp>
      </p:grpSp>
      <p:grpSp>
        <p:nvGrpSpPr>
          <p:cNvPr id="35" name="Group 35"/>
          <p:cNvGrpSpPr/>
          <p:nvPr/>
        </p:nvGrpSpPr>
        <p:grpSpPr>
          <a:xfrm>
            <a:off x="1372581" y="7093241"/>
            <a:ext cx="2493447" cy="1993363"/>
            <a:chOff x="0" y="0"/>
            <a:chExt cx="3324596" cy="2657818"/>
          </a:xfrm>
        </p:grpSpPr>
        <p:sp>
          <p:nvSpPr>
            <p:cNvPr id="36" name="Freeform 36"/>
            <p:cNvSpPr/>
            <p:nvPr/>
          </p:nvSpPr>
          <p:spPr>
            <a:xfrm>
              <a:off x="0" y="0"/>
              <a:ext cx="3324606" cy="2657856"/>
            </a:xfrm>
            <a:custGeom>
              <a:avLst/>
              <a:gdLst/>
              <a:ahLst/>
              <a:cxnLst/>
              <a:rect l="l" t="t" r="r" b="b"/>
              <a:pathLst>
                <a:path w="3324606" h="2657856">
                  <a:moveTo>
                    <a:pt x="2613660" y="0"/>
                  </a:moveTo>
                  <a:lnTo>
                    <a:pt x="710946" y="0"/>
                  </a:lnTo>
                  <a:lnTo>
                    <a:pt x="0" y="1329182"/>
                  </a:lnTo>
                  <a:lnTo>
                    <a:pt x="710946" y="2657856"/>
                  </a:lnTo>
                  <a:lnTo>
                    <a:pt x="2613660" y="2657856"/>
                  </a:lnTo>
                  <a:lnTo>
                    <a:pt x="3324606" y="1329182"/>
                  </a:lnTo>
                  <a:lnTo>
                    <a:pt x="2613660" y="0"/>
                  </a:lnTo>
                  <a:close/>
                </a:path>
              </a:pathLst>
            </a:custGeom>
            <a:solidFill>
              <a:srgbClr val="93CDDD"/>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3" name="Freeform 23"/>
          <p:cNvSpPr/>
          <p:nvPr/>
        </p:nvSpPr>
        <p:spPr>
          <a:xfrm>
            <a:off x="2500312" y="9701212"/>
            <a:ext cx="114300" cy="266700"/>
          </a:xfrm>
          <a:custGeom>
            <a:avLst/>
            <a:gdLst/>
            <a:ahLst/>
            <a:cxnLst/>
            <a:rect l="l" t="t" r="r" b="b"/>
            <a:pathLst>
              <a:path w="114300" h="266700">
                <a:moveTo>
                  <a:pt x="0" y="0"/>
                </a:moveTo>
                <a:lnTo>
                  <a:pt x="114300" y="0"/>
                </a:lnTo>
                <a:lnTo>
                  <a:pt x="114300" y="266700"/>
                </a:lnTo>
                <a:lnTo>
                  <a:pt x="0" y="266700"/>
                </a:lnTo>
                <a:lnTo>
                  <a:pt x="0" y="0"/>
                </a:lnTo>
                <a:close/>
              </a:path>
            </a:pathLst>
          </a:custGeom>
          <a:blipFill>
            <a:blip r:embed="rId2"/>
            <a:stretch>
              <a:fillRect l="-66666" r="-66666"/>
            </a:stretch>
          </a:blipFill>
        </p:spPr>
      </p:sp>
      <p:sp>
        <p:nvSpPr>
          <p:cNvPr id="24" name="Freeform 24"/>
          <p:cNvSpPr/>
          <p:nvPr/>
        </p:nvSpPr>
        <p:spPr>
          <a:xfrm>
            <a:off x="2458879" y="3388495"/>
            <a:ext cx="13266573" cy="6609165"/>
          </a:xfrm>
          <a:custGeom>
            <a:avLst/>
            <a:gdLst/>
            <a:ahLst/>
            <a:cxnLst/>
            <a:rect l="l" t="t" r="r" b="b"/>
            <a:pathLst>
              <a:path w="13266573" h="6609165">
                <a:moveTo>
                  <a:pt x="0" y="0"/>
                </a:moveTo>
                <a:lnTo>
                  <a:pt x="13266573" y="0"/>
                </a:lnTo>
                <a:lnTo>
                  <a:pt x="13266573" y="6609165"/>
                </a:lnTo>
                <a:lnTo>
                  <a:pt x="0" y="6609165"/>
                </a:lnTo>
                <a:lnTo>
                  <a:pt x="0" y="0"/>
                </a:lnTo>
                <a:close/>
              </a:path>
            </a:pathLst>
          </a:custGeom>
          <a:blipFill>
            <a:blip r:embed="rId3"/>
            <a:stretch>
              <a:fillRect/>
            </a:stretch>
          </a:blipFill>
        </p:spPr>
      </p:sp>
      <p:sp>
        <p:nvSpPr>
          <p:cNvPr id="25" name="TextBox 25"/>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37">
                <a:solidFill>
                  <a:srgbClr val="2D936B"/>
                </a:solidFill>
                <a:latin typeface="Trebuchet MS"/>
              </a:rPr>
              <a:t>9</a:t>
            </a:r>
          </a:p>
        </p:txBody>
      </p:sp>
      <p:sp>
        <p:nvSpPr>
          <p:cNvPr id="26" name="TextBox 26"/>
          <p:cNvSpPr txBox="1"/>
          <p:nvPr/>
        </p:nvSpPr>
        <p:spPr>
          <a:xfrm>
            <a:off x="1109662" y="431005"/>
            <a:ext cx="4956810" cy="1143000"/>
          </a:xfrm>
          <a:prstGeom prst="rect">
            <a:avLst/>
          </a:prstGeom>
        </p:spPr>
        <p:txBody>
          <a:bodyPr lIns="0" tIns="0" rIns="0" bIns="0" rtlCol="0" anchor="t">
            <a:spAutoFit/>
          </a:bodyPr>
          <a:lstStyle/>
          <a:p>
            <a:pPr algn="l">
              <a:lnSpc>
                <a:spcPts val="8640"/>
              </a:lnSpc>
            </a:pPr>
            <a:r>
              <a:rPr lang="en-US" sz="7200" spc="-15">
                <a:solidFill>
                  <a:srgbClr val="000000"/>
                </a:solidFill>
                <a:latin typeface="Trebuchet MS Bold"/>
              </a:rPr>
              <a:t>MODELLING</a:t>
            </a:r>
          </a:p>
        </p:txBody>
      </p:sp>
      <p:sp>
        <p:nvSpPr>
          <p:cNvPr id="27" name="TextBox 27"/>
          <p:cNvSpPr txBox="1"/>
          <p:nvPr/>
        </p:nvSpPr>
        <p:spPr>
          <a:xfrm>
            <a:off x="1236073" y="1989181"/>
            <a:ext cx="16080376" cy="1600038"/>
          </a:xfrm>
          <a:prstGeom prst="rect">
            <a:avLst/>
          </a:prstGeom>
        </p:spPr>
        <p:txBody>
          <a:bodyPr lIns="0" tIns="0" rIns="0" bIns="0" rtlCol="0" anchor="t">
            <a:spAutoFit/>
          </a:bodyPr>
          <a:lstStyle/>
          <a:p>
            <a:pPr algn="l">
              <a:lnSpc>
                <a:spcPts val="4200"/>
              </a:lnSpc>
            </a:pPr>
            <a:r>
              <a:rPr lang="en-US" sz="3500">
                <a:solidFill>
                  <a:srgbClr val="0D0D0D"/>
                </a:solidFill>
                <a:latin typeface="Canva Sans"/>
              </a:rPr>
              <a:t>In the context of the ARTGAN project, modeling refers to the creation and training of two key neural network architectures: the generator and the discriminator.</a:t>
            </a:r>
          </a:p>
        </p:txBody>
      </p:sp>
      <p:sp>
        <p:nvSpPr>
          <p:cNvPr id="28" name="TextBox 28"/>
          <p:cNvSpPr txBox="1"/>
          <p:nvPr/>
        </p:nvSpPr>
        <p:spPr>
          <a:xfrm>
            <a:off x="9139238" y="4762581"/>
            <a:ext cx="9525" cy="257121"/>
          </a:xfrm>
          <a:prstGeom prst="rect">
            <a:avLst/>
          </a:prstGeom>
        </p:spPr>
        <p:txBody>
          <a:bodyPr lIns="0" tIns="0" rIns="0" bIns="0" rtlCol="0" anchor="t">
            <a:spAutoFit/>
          </a:bodyPr>
          <a:lstStyle/>
          <a:p>
            <a:pPr algn="ctr">
              <a:lnSpc>
                <a:spcPts val="1980"/>
              </a:lnSpc>
              <a:spcBef>
                <a:spcPct val="0"/>
              </a:spcBef>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3" name="Freeform 23"/>
          <p:cNvSpPr/>
          <p:nvPr/>
        </p:nvSpPr>
        <p:spPr>
          <a:xfrm>
            <a:off x="2500312" y="9701212"/>
            <a:ext cx="114300" cy="266700"/>
          </a:xfrm>
          <a:custGeom>
            <a:avLst/>
            <a:gdLst/>
            <a:ahLst/>
            <a:cxnLst/>
            <a:rect l="l" t="t" r="r" b="b"/>
            <a:pathLst>
              <a:path w="114300" h="266700">
                <a:moveTo>
                  <a:pt x="0" y="0"/>
                </a:moveTo>
                <a:lnTo>
                  <a:pt x="114300" y="0"/>
                </a:lnTo>
                <a:lnTo>
                  <a:pt x="114300" y="266700"/>
                </a:lnTo>
                <a:lnTo>
                  <a:pt x="0" y="266700"/>
                </a:lnTo>
                <a:lnTo>
                  <a:pt x="0" y="0"/>
                </a:lnTo>
                <a:close/>
              </a:path>
            </a:pathLst>
          </a:custGeom>
          <a:blipFill>
            <a:blip r:embed="rId2"/>
            <a:stretch>
              <a:fillRect l="-66666" r="-66666"/>
            </a:stretch>
          </a:blipFill>
        </p:spPr>
      </p:sp>
      <p:sp>
        <p:nvSpPr>
          <p:cNvPr id="24" name="TextBox 24"/>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37">
                <a:solidFill>
                  <a:srgbClr val="2D936B"/>
                </a:solidFill>
                <a:latin typeface="Trebuchet MS"/>
              </a:rPr>
              <a:t>9</a:t>
            </a:r>
          </a:p>
        </p:txBody>
      </p:sp>
      <p:sp>
        <p:nvSpPr>
          <p:cNvPr id="25" name="TextBox 25"/>
          <p:cNvSpPr txBox="1"/>
          <p:nvPr/>
        </p:nvSpPr>
        <p:spPr>
          <a:xfrm>
            <a:off x="1109662" y="431005"/>
            <a:ext cx="4956810" cy="1143000"/>
          </a:xfrm>
          <a:prstGeom prst="rect">
            <a:avLst/>
          </a:prstGeom>
        </p:spPr>
        <p:txBody>
          <a:bodyPr lIns="0" tIns="0" rIns="0" bIns="0" rtlCol="0" anchor="t">
            <a:spAutoFit/>
          </a:bodyPr>
          <a:lstStyle/>
          <a:p>
            <a:pPr algn="l">
              <a:lnSpc>
                <a:spcPts val="8640"/>
              </a:lnSpc>
            </a:pPr>
            <a:r>
              <a:rPr lang="en-US" sz="7200" spc="-15">
                <a:solidFill>
                  <a:srgbClr val="000000"/>
                </a:solidFill>
                <a:latin typeface="Trebuchet MS Bold"/>
              </a:rPr>
              <a:t>MODELLING</a:t>
            </a:r>
          </a:p>
        </p:txBody>
      </p:sp>
      <p:sp>
        <p:nvSpPr>
          <p:cNvPr id="26" name="TextBox 26"/>
          <p:cNvSpPr txBox="1"/>
          <p:nvPr/>
        </p:nvSpPr>
        <p:spPr>
          <a:xfrm>
            <a:off x="9139238" y="4762581"/>
            <a:ext cx="9525" cy="257121"/>
          </a:xfrm>
          <a:prstGeom prst="rect">
            <a:avLst/>
          </a:prstGeom>
        </p:spPr>
        <p:txBody>
          <a:bodyPr lIns="0" tIns="0" rIns="0" bIns="0" rtlCol="0" anchor="t">
            <a:spAutoFit/>
          </a:bodyPr>
          <a:lstStyle/>
          <a:p>
            <a:pPr algn="ctr">
              <a:lnSpc>
                <a:spcPts val="1980"/>
              </a:lnSpc>
              <a:spcBef>
                <a:spcPct val="0"/>
              </a:spcBef>
            </a:pPr>
            <a:endParaRPr/>
          </a:p>
        </p:txBody>
      </p:sp>
      <p:sp>
        <p:nvSpPr>
          <p:cNvPr id="27" name="TextBox 27"/>
          <p:cNvSpPr txBox="1"/>
          <p:nvPr/>
        </p:nvSpPr>
        <p:spPr>
          <a:xfrm>
            <a:off x="1128712" y="2029359"/>
            <a:ext cx="15811883" cy="4049651"/>
          </a:xfrm>
          <a:prstGeom prst="rect">
            <a:avLst/>
          </a:prstGeom>
        </p:spPr>
        <p:txBody>
          <a:bodyPr lIns="0" tIns="0" rIns="0" bIns="0" rtlCol="0" anchor="t">
            <a:spAutoFit/>
          </a:bodyPr>
          <a:lstStyle/>
          <a:p>
            <a:pPr algn="just">
              <a:lnSpc>
                <a:spcPts val="4619"/>
              </a:lnSpc>
            </a:pPr>
            <a:r>
              <a:rPr lang="en-US" sz="3299">
                <a:solidFill>
                  <a:srgbClr val="000000"/>
                </a:solidFill>
                <a:latin typeface="Canva Sans Bold"/>
              </a:rPr>
              <a:t>Generator Model:</a:t>
            </a:r>
          </a:p>
          <a:p>
            <a:pPr marL="712468" lvl="1" indent="-356234" algn="just">
              <a:lnSpc>
                <a:spcPts val="4619"/>
              </a:lnSpc>
              <a:buFont typeface="Arial"/>
              <a:buChar char="•"/>
            </a:pPr>
            <a:r>
              <a:rPr lang="en-US" sz="3299">
                <a:solidFill>
                  <a:srgbClr val="000000"/>
                </a:solidFill>
                <a:latin typeface="Canva Sans"/>
              </a:rPr>
              <a:t>The generator model takes random noise, typically in the form of a latent vector, as input and learns to generate realistic art images.</a:t>
            </a:r>
          </a:p>
          <a:p>
            <a:pPr marL="712468" lvl="1" indent="-356234" algn="just">
              <a:lnSpc>
                <a:spcPts val="4619"/>
              </a:lnSpc>
              <a:buFont typeface="Arial"/>
              <a:buChar char="•"/>
            </a:pPr>
            <a:r>
              <a:rPr lang="en-US" sz="3299">
                <a:solidFill>
                  <a:srgbClr val="000000"/>
                </a:solidFill>
                <a:latin typeface="Canva Sans"/>
              </a:rPr>
              <a:t>It consists of several layers of convolutional and transposed convolutional operations, designed to upscale the input noise into a high-resolution image.</a:t>
            </a:r>
          </a:p>
          <a:p>
            <a:pPr algn="just">
              <a:lnSpc>
                <a:spcPts val="4619"/>
              </a:lnSpc>
            </a:pPr>
            <a:endParaRPr/>
          </a:p>
        </p:txBody>
      </p:sp>
      <p:sp>
        <p:nvSpPr>
          <p:cNvPr id="28" name="TextBox 28"/>
          <p:cNvSpPr txBox="1"/>
          <p:nvPr/>
        </p:nvSpPr>
        <p:spPr>
          <a:xfrm>
            <a:off x="1028700" y="5789620"/>
            <a:ext cx="15811883" cy="3468680"/>
          </a:xfrm>
          <a:prstGeom prst="rect">
            <a:avLst/>
          </a:prstGeom>
        </p:spPr>
        <p:txBody>
          <a:bodyPr lIns="0" tIns="0" rIns="0" bIns="0" rtlCol="0" anchor="t">
            <a:spAutoFit/>
          </a:bodyPr>
          <a:lstStyle/>
          <a:p>
            <a:pPr algn="just">
              <a:lnSpc>
                <a:spcPts val="4619"/>
              </a:lnSpc>
            </a:pPr>
            <a:r>
              <a:rPr lang="en-US" sz="3299">
                <a:solidFill>
                  <a:srgbClr val="000000"/>
                </a:solidFill>
                <a:latin typeface="Canva Sans Bold"/>
              </a:rPr>
              <a:t>Discriminator Model:</a:t>
            </a:r>
          </a:p>
          <a:p>
            <a:pPr marL="712468" lvl="1" indent="-356234" algn="just">
              <a:lnSpc>
                <a:spcPts val="4619"/>
              </a:lnSpc>
              <a:buFont typeface="Arial"/>
              <a:buChar char="•"/>
            </a:pPr>
            <a:r>
              <a:rPr lang="en-US" sz="3299">
                <a:solidFill>
                  <a:srgbClr val="000000"/>
                </a:solidFill>
                <a:latin typeface="Canva Sans"/>
              </a:rPr>
              <a:t>The discriminator model acts as a binary classifier, distinguishing between real and fake images.</a:t>
            </a:r>
          </a:p>
          <a:p>
            <a:pPr marL="712468" lvl="1" indent="-356234" algn="just">
              <a:lnSpc>
                <a:spcPts val="4619"/>
              </a:lnSpc>
              <a:buFont typeface="Arial"/>
              <a:buChar char="•"/>
            </a:pPr>
            <a:r>
              <a:rPr lang="en-US" sz="3299">
                <a:solidFill>
                  <a:srgbClr val="000000"/>
                </a:solidFill>
                <a:latin typeface="Canva Sans"/>
              </a:rPr>
              <a:t>It takes an input image and outputs a probability score indicating the likelihood that the image is real.</a:t>
            </a:r>
          </a:p>
          <a:p>
            <a:pPr algn="just">
              <a:lnSpc>
                <a:spcPts val="4619"/>
              </a:lnSpc>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3" name="Freeform 23"/>
          <p:cNvSpPr/>
          <p:nvPr/>
        </p:nvSpPr>
        <p:spPr>
          <a:xfrm>
            <a:off x="2500312" y="9701212"/>
            <a:ext cx="114300" cy="266700"/>
          </a:xfrm>
          <a:custGeom>
            <a:avLst/>
            <a:gdLst/>
            <a:ahLst/>
            <a:cxnLst/>
            <a:rect l="l" t="t" r="r" b="b"/>
            <a:pathLst>
              <a:path w="114300" h="266700">
                <a:moveTo>
                  <a:pt x="0" y="0"/>
                </a:moveTo>
                <a:lnTo>
                  <a:pt x="114300" y="0"/>
                </a:lnTo>
                <a:lnTo>
                  <a:pt x="114300" y="266700"/>
                </a:lnTo>
                <a:lnTo>
                  <a:pt x="0" y="266700"/>
                </a:lnTo>
                <a:lnTo>
                  <a:pt x="0" y="0"/>
                </a:lnTo>
                <a:close/>
              </a:path>
            </a:pathLst>
          </a:custGeom>
          <a:blipFill>
            <a:blip r:embed="rId2"/>
            <a:stretch>
              <a:fillRect l="-66666" r="-66666"/>
            </a:stretch>
          </a:blipFill>
        </p:spPr>
      </p:sp>
      <p:sp>
        <p:nvSpPr>
          <p:cNvPr id="24" name="Freeform 24"/>
          <p:cNvSpPr/>
          <p:nvPr/>
        </p:nvSpPr>
        <p:spPr>
          <a:xfrm>
            <a:off x="1767410" y="1803019"/>
            <a:ext cx="7376590" cy="7731234"/>
          </a:xfrm>
          <a:custGeom>
            <a:avLst/>
            <a:gdLst/>
            <a:ahLst/>
            <a:cxnLst/>
            <a:rect l="l" t="t" r="r" b="b"/>
            <a:pathLst>
              <a:path w="7376590" h="7731234">
                <a:moveTo>
                  <a:pt x="0" y="0"/>
                </a:moveTo>
                <a:lnTo>
                  <a:pt x="7376590" y="0"/>
                </a:lnTo>
                <a:lnTo>
                  <a:pt x="7376590" y="7731234"/>
                </a:lnTo>
                <a:lnTo>
                  <a:pt x="0" y="7731234"/>
                </a:lnTo>
                <a:lnTo>
                  <a:pt x="0" y="0"/>
                </a:lnTo>
                <a:close/>
              </a:path>
            </a:pathLst>
          </a:custGeom>
          <a:blipFill>
            <a:blip r:embed="rId3"/>
            <a:stretch>
              <a:fillRect/>
            </a:stretch>
          </a:blipFill>
        </p:spPr>
      </p:sp>
      <p:sp>
        <p:nvSpPr>
          <p:cNvPr id="25" name="Freeform 25"/>
          <p:cNvSpPr/>
          <p:nvPr/>
        </p:nvSpPr>
        <p:spPr>
          <a:xfrm>
            <a:off x="10042754" y="1917691"/>
            <a:ext cx="7235023" cy="7501889"/>
          </a:xfrm>
          <a:custGeom>
            <a:avLst/>
            <a:gdLst/>
            <a:ahLst/>
            <a:cxnLst/>
            <a:rect l="l" t="t" r="r" b="b"/>
            <a:pathLst>
              <a:path w="7235023" h="7501889">
                <a:moveTo>
                  <a:pt x="0" y="0"/>
                </a:moveTo>
                <a:lnTo>
                  <a:pt x="7235023" y="0"/>
                </a:lnTo>
                <a:lnTo>
                  <a:pt x="7235023" y="7501889"/>
                </a:lnTo>
                <a:lnTo>
                  <a:pt x="0" y="7501889"/>
                </a:lnTo>
                <a:lnTo>
                  <a:pt x="0" y="0"/>
                </a:lnTo>
                <a:close/>
              </a:path>
            </a:pathLst>
          </a:custGeom>
          <a:blipFill>
            <a:blip r:embed="rId4"/>
            <a:stretch>
              <a:fillRect/>
            </a:stretch>
          </a:blipFill>
        </p:spPr>
      </p:sp>
      <p:sp>
        <p:nvSpPr>
          <p:cNvPr id="26" name="TextBox 26"/>
          <p:cNvSpPr txBox="1"/>
          <p:nvPr/>
        </p:nvSpPr>
        <p:spPr>
          <a:xfrm>
            <a:off x="837248" y="572451"/>
            <a:ext cx="14646593" cy="1689258"/>
          </a:xfrm>
          <a:prstGeom prst="rect">
            <a:avLst/>
          </a:prstGeom>
        </p:spPr>
        <p:txBody>
          <a:bodyPr lIns="0" tIns="0" rIns="0" bIns="0" rtlCol="0" anchor="t">
            <a:spAutoFit/>
          </a:bodyPr>
          <a:lstStyle/>
          <a:p>
            <a:pPr algn="l">
              <a:lnSpc>
                <a:spcPts val="8640"/>
              </a:lnSpc>
            </a:pPr>
            <a:r>
              <a:rPr lang="en-US" sz="7200" spc="-89">
                <a:solidFill>
                  <a:srgbClr val="000000"/>
                </a:solidFill>
                <a:latin typeface="Trebuchet MS Bold"/>
              </a:rPr>
              <a:t>RESULTS</a:t>
            </a:r>
          </a:p>
        </p:txBody>
      </p:sp>
      <p:sp>
        <p:nvSpPr>
          <p:cNvPr id="27" name="TextBox 27"/>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37">
                <a:solidFill>
                  <a:srgbClr val="2D936B"/>
                </a:solidFill>
                <a:latin typeface="Trebuchet MS"/>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id="23" name="Group 23"/>
          <p:cNvGrpSpPr/>
          <p:nvPr/>
        </p:nvGrpSpPr>
        <p:grpSpPr>
          <a:xfrm>
            <a:off x="14030325" y="8043862"/>
            <a:ext cx="685800" cy="685800"/>
            <a:chOff x="0" y="0"/>
            <a:chExt cx="914400" cy="914400"/>
          </a:xfrm>
        </p:grpSpPr>
        <p:sp>
          <p:nvSpPr>
            <p:cNvPr id="24" name="Freeform 24"/>
            <p:cNvSpPr/>
            <p:nvPr/>
          </p:nvSpPr>
          <p:spPr>
            <a:xfrm>
              <a:off x="0" y="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42AF51"/>
            </a:solidFill>
          </p:spPr>
        </p:sp>
      </p:grpSp>
      <p:grpSp>
        <p:nvGrpSpPr>
          <p:cNvPr id="25" name="Group 25"/>
          <p:cNvGrpSpPr/>
          <p:nvPr/>
        </p:nvGrpSpPr>
        <p:grpSpPr>
          <a:xfrm>
            <a:off x="14030325" y="8843962"/>
            <a:ext cx="271462" cy="271462"/>
            <a:chOff x="0" y="0"/>
            <a:chExt cx="361950" cy="361950"/>
          </a:xfrm>
        </p:grpSpPr>
        <p:sp>
          <p:nvSpPr>
            <p:cNvPr id="26" name="Freeform 26"/>
            <p:cNvSpPr/>
            <p:nvPr/>
          </p:nvSpPr>
          <p:spPr>
            <a:xfrm>
              <a:off x="0" y="0"/>
              <a:ext cx="361950" cy="361950"/>
            </a:xfrm>
            <a:custGeom>
              <a:avLst/>
              <a:gdLst/>
              <a:ahLst/>
              <a:cxnLst/>
              <a:rect l="l" t="t" r="r" b="b"/>
              <a:pathLst>
                <a:path w="361950" h="361950">
                  <a:moveTo>
                    <a:pt x="361950" y="0"/>
                  </a:moveTo>
                  <a:lnTo>
                    <a:pt x="0" y="0"/>
                  </a:lnTo>
                  <a:lnTo>
                    <a:pt x="0" y="361950"/>
                  </a:lnTo>
                  <a:lnTo>
                    <a:pt x="361950" y="361950"/>
                  </a:lnTo>
                  <a:lnTo>
                    <a:pt x="361950" y="0"/>
                  </a:lnTo>
                  <a:close/>
                </a:path>
              </a:pathLst>
            </a:custGeom>
            <a:solidFill>
              <a:srgbClr val="2D936B"/>
            </a:solidFill>
          </p:spPr>
        </p:sp>
      </p:grpSp>
      <p:sp>
        <p:nvSpPr>
          <p:cNvPr id="27" name="Freeform 27"/>
          <p:cNvSpPr/>
          <p:nvPr/>
        </p:nvSpPr>
        <p:spPr>
          <a:xfrm>
            <a:off x="2500312" y="9701212"/>
            <a:ext cx="114300" cy="266700"/>
          </a:xfrm>
          <a:custGeom>
            <a:avLst/>
            <a:gdLst/>
            <a:ahLst/>
            <a:cxnLst/>
            <a:rect l="l" t="t" r="r" b="b"/>
            <a:pathLst>
              <a:path w="114300" h="266700">
                <a:moveTo>
                  <a:pt x="0" y="0"/>
                </a:moveTo>
                <a:lnTo>
                  <a:pt x="114300" y="0"/>
                </a:lnTo>
                <a:lnTo>
                  <a:pt x="114300" y="266700"/>
                </a:lnTo>
                <a:lnTo>
                  <a:pt x="0" y="266700"/>
                </a:lnTo>
                <a:lnTo>
                  <a:pt x="0" y="0"/>
                </a:lnTo>
                <a:close/>
              </a:path>
            </a:pathLst>
          </a:custGeom>
          <a:blipFill>
            <a:blip r:embed="rId2"/>
            <a:stretch>
              <a:fillRect l="-66666" r="-66666"/>
            </a:stretch>
          </a:blipFill>
        </p:spPr>
      </p:sp>
      <p:sp>
        <p:nvSpPr>
          <p:cNvPr id="28" name="Freeform 28"/>
          <p:cNvSpPr/>
          <p:nvPr/>
        </p:nvSpPr>
        <p:spPr>
          <a:xfrm>
            <a:off x="671512" y="4477370"/>
            <a:ext cx="8188596" cy="5817472"/>
          </a:xfrm>
          <a:custGeom>
            <a:avLst/>
            <a:gdLst/>
            <a:ahLst/>
            <a:cxnLst/>
            <a:rect l="l" t="t" r="r" b="b"/>
            <a:pathLst>
              <a:path w="8188596" h="5817472">
                <a:moveTo>
                  <a:pt x="0" y="0"/>
                </a:moveTo>
                <a:lnTo>
                  <a:pt x="8188597" y="0"/>
                </a:lnTo>
                <a:lnTo>
                  <a:pt x="8188597" y="5817473"/>
                </a:lnTo>
                <a:lnTo>
                  <a:pt x="0" y="5817473"/>
                </a:lnTo>
                <a:lnTo>
                  <a:pt x="0" y="0"/>
                </a:lnTo>
                <a:close/>
              </a:path>
            </a:pathLst>
          </a:custGeom>
          <a:blipFill>
            <a:blip r:embed="rId3"/>
            <a:stretch>
              <a:fillRect l="-12393" r="-15267" b="-5428"/>
            </a:stretch>
          </a:blipFill>
        </p:spPr>
      </p:sp>
      <p:sp>
        <p:nvSpPr>
          <p:cNvPr id="29" name="Freeform 29"/>
          <p:cNvSpPr/>
          <p:nvPr/>
        </p:nvSpPr>
        <p:spPr>
          <a:xfrm>
            <a:off x="9646408" y="4618338"/>
            <a:ext cx="7699985" cy="5914213"/>
          </a:xfrm>
          <a:custGeom>
            <a:avLst/>
            <a:gdLst/>
            <a:ahLst/>
            <a:cxnLst/>
            <a:rect l="l" t="t" r="r" b="b"/>
            <a:pathLst>
              <a:path w="7699985" h="5914213">
                <a:moveTo>
                  <a:pt x="0" y="0"/>
                </a:moveTo>
                <a:lnTo>
                  <a:pt x="7699985" y="0"/>
                </a:lnTo>
                <a:lnTo>
                  <a:pt x="7699985" y="5914213"/>
                </a:lnTo>
                <a:lnTo>
                  <a:pt x="0" y="5914213"/>
                </a:lnTo>
                <a:lnTo>
                  <a:pt x="0" y="0"/>
                </a:lnTo>
                <a:close/>
              </a:path>
            </a:pathLst>
          </a:custGeom>
          <a:blipFill>
            <a:blip r:embed="rId4"/>
            <a:stretch>
              <a:fillRect l="-6094" t="-200" r="-17523"/>
            </a:stretch>
          </a:blipFill>
        </p:spPr>
      </p:sp>
      <p:sp>
        <p:nvSpPr>
          <p:cNvPr id="30" name="TextBox 30"/>
          <p:cNvSpPr txBox="1"/>
          <p:nvPr/>
        </p:nvSpPr>
        <p:spPr>
          <a:xfrm>
            <a:off x="837248" y="572451"/>
            <a:ext cx="14646593" cy="1689258"/>
          </a:xfrm>
          <a:prstGeom prst="rect">
            <a:avLst/>
          </a:prstGeom>
        </p:spPr>
        <p:txBody>
          <a:bodyPr lIns="0" tIns="0" rIns="0" bIns="0" rtlCol="0" anchor="t">
            <a:spAutoFit/>
          </a:bodyPr>
          <a:lstStyle/>
          <a:p>
            <a:pPr algn="l">
              <a:lnSpc>
                <a:spcPts val="8640"/>
              </a:lnSpc>
            </a:pPr>
            <a:r>
              <a:rPr lang="en-US" sz="7200" spc="-89">
                <a:solidFill>
                  <a:srgbClr val="000000"/>
                </a:solidFill>
                <a:latin typeface="Trebuchet MS Bold"/>
              </a:rPr>
              <a:t>RESULTS</a:t>
            </a:r>
          </a:p>
        </p:txBody>
      </p:sp>
      <p:sp>
        <p:nvSpPr>
          <p:cNvPr id="31" name="TextBox 31"/>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37">
                <a:solidFill>
                  <a:srgbClr val="2D936B"/>
                </a:solidFill>
                <a:latin typeface="Trebuchet MS"/>
              </a:rPr>
              <a:t>11</a:t>
            </a:r>
          </a:p>
        </p:txBody>
      </p:sp>
      <p:sp>
        <p:nvSpPr>
          <p:cNvPr id="34" name="TextBox 34"/>
          <p:cNvSpPr txBox="1"/>
          <p:nvPr/>
        </p:nvSpPr>
        <p:spPr>
          <a:xfrm>
            <a:off x="1752061" y="2837403"/>
            <a:ext cx="14278514" cy="1516657"/>
          </a:xfrm>
          <a:prstGeom prst="rect">
            <a:avLst/>
          </a:prstGeom>
        </p:spPr>
        <p:txBody>
          <a:bodyPr lIns="0" tIns="0" rIns="0" bIns="0" rtlCol="0" anchor="t">
            <a:spAutoFit/>
          </a:bodyPr>
          <a:lstStyle/>
          <a:p>
            <a:pPr>
              <a:lnSpc>
                <a:spcPts val="4073"/>
              </a:lnSpc>
            </a:pPr>
            <a:r>
              <a:rPr lang="en-US" sz="2909">
                <a:solidFill>
                  <a:srgbClr val="000000"/>
                </a:solidFill>
                <a:latin typeface="Canva Sans"/>
              </a:rPr>
              <a:t>The quality of the fake picture is good, but fake image prediction values are not very good. So now again we can run it using a lower learning rate(lr) and near about 80–100 epochs may be able to increase the fake images prediction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24384000" y="0"/>
                  </a:moveTo>
                  <a:lnTo>
                    <a:pt x="0" y="0"/>
                  </a:lnTo>
                  <a:lnTo>
                    <a:pt x="0" y="13716000"/>
                  </a:lnTo>
                  <a:lnTo>
                    <a:pt x="24384000" y="13716000"/>
                  </a:lnTo>
                  <a:lnTo>
                    <a:pt x="24384000" y="0"/>
                  </a:lnTo>
                  <a:close/>
                </a:path>
              </a:pathLst>
            </a:custGeom>
            <a:solidFill>
              <a:srgbClr val="F1F1F1"/>
            </a:solidFill>
          </p:spPr>
        </p:sp>
      </p:grpSp>
      <p:sp>
        <p:nvSpPr>
          <p:cNvPr id="4" name="Freeform 4"/>
          <p:cNvSpPr/>
          <p:nvPr/>
        </p:nvSpPr>
        <p:spPr>
          <a:xfrm>
            <a:off x="11165774" y="0"/>
            <a:ext cx="7129462" cy="10294843"/>
          </a:xfrm>
          <a:custGeom>
            <a:avLst/>
            <a:gdLst/>
            <a:ahLst/>
            <a:cxnLst/>
            <a:rect l="l" t="t" r="r" b="b"/>
            <a:pathLst>
              <a:path w="7129462" h="10294843">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0" y="6015038"/>
            <a:ext cx="671512" cy="4271962"/>
            <a:chOff x="0" y="0"/>
            <a:chExt cx="895350" cy="5695950"/>
          </a:xfrm>
        </p:grpSpPr>
        <p:sp>
          <p:nvSpPr>
            <p:cNvPr id="6" name="Freeform 6"/>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grpSp>
        <p:nvGrpSpPr>
          <p:cNvPr id="7" name="Group 7"/>
          <p:cNvGrpSpPr/>
          <p:nvPr/>
        </p:nvGrpSpPr>
        <p:grpSpPr>
          <a:xfrm>
            <a:off x="14030325" y="8043862"/>
            <a:ext cx="685800" cy="685800"/>
            <a:chOff x="0" y="0"/>
            <a:chExt cx="914400" cy="914400"/>
          </a:xfrm>
        </p:grpSpPr>
        <p:sp>
          <p:nvSpPr>
            <p:cNvPr id="8" name="Freeform 8"/>
            <p:cNvSpPr/>
            <p:nvPr/>
          </p:nvSpPr>
          <p:spPr>
            <a:xfrm>
              <a:off x="0" y="0"/>
              <a:ext cx="914400" cy="914400"/>
            </a:xfrm>
            <a:custGeom>
              <a:avLst/>
              <a:gdLst/>
              <a:ahLst/>
              <a:cxnLst/>
              <a:rect l="l" t="t" r="r" b="b"/>
              <a:pathLst>
                <a:path w="914400" h="914400">
                  <a:moveTo>
                    <a:pt x="914400" y="0"/>
                  </a:moveTo>
                  <a:lnTo>
                    <a:pt x="0" y="0"/>
                  </a:lnTo>
                  <a:lnTo>
                    <a:pt x="0" y="914400"/>
                  </a:lnTo>
                  <a:lnTo>
                    <a:pt x="914400" y="914400"/>
                  </a:lnTo>
                  <a:lnTo>
                    <a:pt x="914400" y="0"/>
                  </a:lnTo>
                  <a:close/>
                </a:path>
              </a:pathLst>
            </a:custGeom>
            <a:solidFill>
              <a:srgbClr val="42AF51"/>
            </a:solidFill>
          </p:spPr>
        </p:sp>
      </p:grpSp>
      <p:grpSp>
        <p:nvGrpSpPr>
          <p:cNvPr id="9" name="Group 9"/>
          <p:cNvGrpSpPr/>
          <p:nvPr/>
        </p:nvGrpSpPr>
        <p:grpSpPr>
          <a:xfrm>
            <a:off x="10044112" y="2543175"/>
            <a:ext cx="471488" cy="485775"/>
            <a:chOff x="0" y="0"/>
            <a:chExt cx="628650" cy="647700"/>
          </a:xfrm>
        </p:grpSpPr>
        <p:sp>
          <p:nvSpPr>
            <p:cNvPr id="10" name="Freeform 10"/>
            <p:cNvSpPr/>
            <p:nvPr/>
          </p:nvSpPr>
          <p:spPr>
            <a:xfrm>
              <a:off x="0" y="0"/>
              <a:ext cx="628650" cy="647700"/>
            </a:xfrm>
            <a:custGeom>
              <a:avLst/>
              <a:gdLst/>
              <a:ahLst/>
              <a:cxnLst/>
              <a:rect l="l" t="t" r="r" b="b"/>
              <a:pathLst>
                <a:path w="628650" h="647700">
                  <a:moveTo>
                    <a:pt x="628650" y="0"/>
                  </a:moveTo>
                  <a:lnTo>
                    <a:pt x="0" y="0"/>
                  </a:lnTo>
                  <a:lnTo>
                    <a:pt x="0" y="647700"/>
                  </a:lnTo>
                  <a:lnTo>
                    <a:pt x="628650" y="647700"/>
                  </a:lnTo>
                  <a:lnTo>
                    <a:pt x="628650" y="0"/>
                  </a:lnTo>
                  <a:close/>
                </a:path>
              </a:pathLst>
            </a:custGeom>
            <a:solidFill>
              <a:srgbClr val="2D83C3"/>
            </a:solidFill>
          </p:spPr>
        </p:sp>
      </p:grpSp>
      <p:grpSp>
        <p:nvGrpSpPr>
          <p:cNvPr id="11" name="Group 11"/>
          <p:cNvGrpSpPr/>
          <p:nvPr/>
        </p:nvGrpSpPr>
        <p:grpSpPr>
          <a:xfrm>
            <a:off x="14030325" y="8843962"/>
            <a:ext cx="271462" cy="271462"/>
            <a:chOff x="0" y="0"/>
            <a:chExt cx="361950" cy="361950"/>
          </a:xfrm>
        </p:grpSpPr>
        <p:sp>
          <p:nvSpPr>
            <p:cNvPr id="12" name="Freeform 12"/>
            <p:cNvSpPr/>
            <p:nvPr/>
          </p:nvSpPr>
          <p:spPr>
            <a:xfrm>
              <a:off x="0" y="0"/>
              <a:ext cx="361950" cy="361950"/>
            </a:xfrm>
            <a:custGeom>
              <a:avLst/>
              <a:gdLst/>
              <a:ahLst/>
              <a:cxnLst/>
              <a:rect l="l" t="t" r="r" b="b"/>
              <a:pathLst>
                <a:path w="361950" h="361950">
                  <a:moveTo>
                    <a:pt x="361950" y="0"/>
                  </a:moveTo>
                  <a:lnTo>
                    <a:pt x="0" y="0"/>
                  </a:lnTo>
                  <a:lnTo>
                    <a:pt x="0" y="361950"/>
                  </a:lnTo>
                  <a:lnTo>
                    <a:pt x="361950" y="361950"/>
                  </a:lnTo>
                  <a:lnTo>
                    <a:pt x="361950" y="0"/>
                  </a:lnTo>
                  <a:close/>
                </a:path>
              </a:pathLst>
            </a:custGeom>
            <a:solidFill>
              <a:srgbClr val="2D936B"/>
            </a:solidFill>
          </p:spPr>
        </p:sp>
      </p:grpSp>
      <p:sp>
        <p:nvSpPr>
          <p:cNvPr id="13" name="TextBox 13"/>
          <p:cNvSpPr txBox="1"/>
          <p:nvPr/>
        </p:nvSpPr>
        <p:spPr>
          <a:xfrm>
            <a:off x="837247" y="1038858"/>
            <a:ext cx="14646593" cy="971532"/>
          </a:xfrm>
          <a:prstGeom prst="rect">
            <a:avLst/>
          </a:prstGeom>
        </p:spPr>
        <p:txBody>
          <a:bodyPr lIns="0" tIns="0" rIns="0" bIns="0" rtlCol="0" anchor="t">
            <a:spAutoFit/>
          </a:bodyPr>
          <a:lstStyle/>
          <a:p>
            <a:pPr algn="l">
              <a:lnSpc>
                <a:spcPts val="7650"/>
              </a:lnSpc>
            </a:pPr>
            <a:r>
              <a:rPr lang="en-US" sz="6375">
                <a:solidFill>
                  <a:srgbClr val="000000"/>
                </a:solidFill>
                <a:latin typeface="Canva Sans Bold"/>
              </a:rPr>
              <a:t>PROJECT TITLE</a:t>
            </a:r>
          </a:p>
        </p:txBody>
      </p:sp>
      <p:sp>
        <p:nvSpPr>
          <p:cNvPr id="14" name="Freeform 14"/>
          <p:cNvSpPr/>
          <p:nvPr/>
        </p:nvSpPr>
        <p:spPr>
          <a:xfrm>
            <a:off x="1014412" y="9701212"/>
            <a:ext cx="3214688" cy="300038"/>
          </a:xfrm>
          <a:custGeom>
            <a:avLst/>
            <a:gdLst/>
            <a:ahLst/>
            <a:cxnLst/>
            <a:rect l="l" t="t" r="r" b="b"/>
            <a:pathLst>
              <a:path w="3214688" h="300038">
                <a:moveTo>
                  <a:pt x="0" y="0"/>
                </a:moveTo>
                <a:lnTo>
                  <a:pt x="3214688" y="0"/>
                </a:lnTo>
                <a:lnTo>
                  <a:pt x="3214688" y="300038"/>
                </a:lnTo>
                <a:lnTo>
                  <a:pt x="0" y="300038"/>
                </a:lnTo>
                <a:lnTo>
                  <a:pt x="0" y="0"/>
                </a:lnTo>
                <a:close/>
              </a:path>
            </a:pathLst>
          </a:custGeom>
          <a:blipFill>
            <a:blip r:embed="rId4"/>
            <a:stretch>
              <a:fillRect l="-66666" r="-66666"/>
            </a:stretch>
          </a:blipFill>
        </p:spPr>
      </p:sp>
      <p:sp>
        <p:nvSpPr>
          <p:cNvPr id="15" name="Freeform 15"/>
          <p:cNvSpPr/>
          <p:nvPr/>
        </p:nvSpPr>
        <p:spPr>
          <a:xfrm>
            <a:off x="700088" y="9615488"/>
            <a:ext cx="5557838" cy="442912"/>
          </a:xfrm>
          <a:custGeom>
            <a:avLst/>
            <a:gdLst/>
            <a:ahLst/>
            <a:cxnLst/>
            <a:rect l="l" t="t" r="r" b="b"/>
            <a:pathLst>
              <a:path w="5557838" h="442912">
                <a:moveTo>
                  <a:pt x="0" y="0"/>
                </a:moveTo>
                <a:lnTo>
                  <a:pt x="5557837" y="0"/>
                </a:lnTo>
                <a:lnTo>
                  <a:pt x="5557837" y="442912"/>
                </a:lnTo>
                <a:lnTo>
                  <a:pt x="0" y="442912"/>
                </a:lnTo>
                <a:lnTo>
                  <a:pt x="0" y="0"/>
                </a:lnTo>
                <a:close/>
              </a:path>
            </a:pathLst>
          </a:custGeom>
          <a:blipFill>
            <a:blip r:embed="rId5"/>
            <a:stretch>
              <a:fillRect t="-124" b="-124"/>
            </a:stretch>
          </a:blipFill>
        </p:spPr>
      </p:sp>
      <p:sp>
        <p:nvSpPr>
          <p:cNvPr id="17" name="TextBox 17"/>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2</a:t>
            </a:r>
          </a:p>
        </p:txBody>
      </p:sp>
      <p:sp>
        <p:nvSpPr>
          <p:cNvPr id="18" name="TextBox 18"/>
          <p:cNvSpPr txBox="1"/>
          <p:nvPr/>
        </p:nvSpPr>
        <p:spPr>
          <a:xfrm>
            <a:off x="928688" y="3806661"/>
            <a:ext cx="11118533" cy="2914596"/>
          </a:xfrm>
          <a:prstGeom prst="rect">
            <a:avLst/>
          </a:prstGeom>
        </p:spPr>
        <p:txBody>
          <a:bodyPr lIns="0" tIns="0" rIns="0" bIns="0" rtlCol="0" anchor="t">
            <a:spAutoFit/>
          </a:bodyPr>
          <a:lstStyle/>
          <a:p>
            <a:pPr algn="l">
              <a:lnSpc>
                <a:spcPts val="7650"/>
              </a:lnSpc>
            </a:pPr>
            <a:r>
              <a:rPr lang="en-US" sz="6375">
                <a:solidFill>
                  <a:srgbClr val="000000"/>
                </a:solidFill>
                <a:latin typeface="Canva Sans Bold"/>
              </a:rPr>
              <a:t>Artful Creations: Exploring Generative Adversarial Networks with ARTGAN</a:t>
            </a:r>
          </a:p>
        </p:txBody>
      </p:sp>
      <p:sp>
        <p:nvSpPr>
          <p:cNvPr id="19" name="Freeform 19"/>
          <p:cNvSpPr/>
          <p:nvPr/>
        </p:nvSpPr>
        <p:spPr>
          <a:xfrm>
            <a:off x="1304788" y="7343777"/>
            <a:ext cx="2614612" cy="2000250"/>
          </a:xfrm>
          <a:custGeom>
            <a:avLst/>
            <a:gdLst/>
            <a:ahLst/>
            <a:cxnLst/>
            <a:rect l="l" t="t" r="r" b="b"/>
            <a:pathLst>
              <a:path w="2614612" h="2000250">
                <a:moveTo>
                  <a:pt x="0" y="0"/>
                </a:moveTo>
                <a:lnTo>
                  <a:pt x="2614613" y="0"/>
                </a:lnTo>
                <a:lnTo>
                  <a:pt x="2614613" y="2000249"/>
                </a:lnTo>
                <a:lnTo>
                  <a:pt x="0" y="200024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5774" y="0"/>
            <a:ext cx="7129462" cy="10294843"/>
          </a:xfrm>
          <a:custGeom>
            <a:avLst/>
            <a:gdLst/>
            <a:ahLst/>
            <a:cxnLst/>
            <a:rect l="l" t="t" r="r" b="b"/>
            <a:pathLst>
              <a:path w="7129462" h="10294843">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6015038"/>
            <a:ext cx="671512" cy="4271962"/>
            <a:chOff x="0" y="0"/>
            <a:chExt cx="895350" cy="5695950"/>
          </a:xfrm>
        </p:grpSpPr>
        <p:sp>
          <p:nvSpPr>
            <p:cNvPr id="4" name="Freeform 4"/>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5" name="TextBox 5"/>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id="6" name="Group 6"/>
          <p:cNvGrpSpPr/>
          <p:nvPr/>
        </p:nvGrpSpPr>
        <p:grpSpPr>
          <a:xfrm>
            <a:off x="11044238" y="671512"/>
            <a:ext cx="542925" cy="542925"/>
            <a:chOff x="0" y="0"/>
            <a:chExt cx="723900" cy="723900"/>
          </a:xfrm>
        </p:grpSpPr>
        <p:sp>
          <p:nvSpPr>
            <p:cNvPr id="7" name="Freeform 7"/>
            <p:cNvSpPr/>
            <p:nvPr/>
          </p:nvSpPr>
          <p:spPr>
            <a:xfrm>
              <a:off x="0" y="0"/>
              <a:ext cx="723900" cy="723900"/>
            </a:xfrm>
            <a:custGeom>
              <a:avLst/>
              <a:gdLst/>
              <a:ahLst/>
              <a:cxnLst/>
              <a:rect l="l" t="t" r="r" b="b"/>
              <a:pathLst>
                <a:path w="723900" h="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p:spPr>
        </p:sp>
      </p:grpSp>
      <p:sp>
        <p:nvSpPr>
          <p:cNvPr id="8" name="Freeform 8"/>
          <p:cNvSpPr/>
          <p:nvPr/>
        </p:nvSpPr>
        <p:spPr>
          <a:xfrm>
            <a:off x="16516350" y="8415338"/>
            <a:ext cx="971550" cy="971550"/>
          </a:xfrm>
          <a:custGeom>
            <a:avLst/>
            <a:gdLst/>
            <a:ahLst/>
            <a:cxnLst/>
            <a:rect l="l" t="t" r="r" b="b"/>
            <a:pathLst>
              <a:path w="971550" h="971550">
                <a:moveTo>
                  <a:pt x="0" y="0"/>
                </a:moveTo>
                <a:lnTo>
                  <a:pt x="971550" y="0"/>
                </a:lnTo>
                <a:lnTo>
                  <a:pt x="971550" y="971550"/>
                </a:lnTo>
                <a:lnTo>
                  <a:pt x="0" y="9715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6030575" y="9201150"/>
            <a:ext cx="371475" cy="371475"/>
          </a:xfrm>
          <a:custGeom>
            <a:avLst/>
            <a:gdLst/>
            <a:ahLst/>
            <a:cxnLst/>
            <a:rect l="l" t="t" r="r" b="b"/>
            <a:pathLst>
              <a:path w="371475" h="371475">
                <a:moveTo>
                  <a:pt x="0" y="0"/>
                </a:moveTo>
                <a:lnTo>
                  <a:pt x="371475" y="0"/>
                </a:lnTo>
                <a:lnTo>
                  <a:pt x="371475" y="371475"/>
                </a:lnTo>
                <a:lnTo>
                  <a:pt x="0" y="371475"/>
                </a:lnTo>
                <a:lnTo>
                  <a:pt x="0" y="0"/>
                </a:lnTo>
                <a:close/>
              </a:path>
            </a:pathLst>
          </a:custGeom>
          <a:blipFill>
            <a:blip r:embed="rId6"/>
            <a:stretch>
              <a:fillRect/>
            </a:stretch>
          </a:blipFill>
        </p:spPr>
      </p:sp>
      <p:sp>
        <p:nvSpPr>
          <p:cNvPr id="10" name="Freeform 10"/>
          <p:cNvSpPr/>
          <p:nvPr/>
        </p:nvSpPr>
        <p:spPr>
          <a:xfrm>
            <a:off x="700088" y="9615488"/>
            <a:ext cx="5557838" cy="442912"/>
          </a:xfrm>
          <a:custGeom>
            <a:avLst/>
            <a:gdLst/>
            <a:ahLst/>
            <a:cxnLst/>
            <a:rect l="l" t="t" r="r" b="b"/>
            <a:pathLst>
              <a:path w="5557838" h="442912">
                <a:moveTo>
                  <a:pt x="0" y="0"/>
                </a:moveTo>
                <a:lnTo>
                  <a:pt x="5557837" y="0"/>
                </a:lnTo>
                <a:lnTo>
                  <a:pt x="5557837" y="442912"/>
                </a:lnTo>
                <a:lnTo>
                  <a:pt x="0" y="442912"/>
                </a:lnTo>
                <a:lnTo>
                  <a:pt x="0" y="0"/>
                </a:lnTo>
                <a:close/>
              </a:path>
            </a:pathLst>
          </a:custGeom>
          <a:blipFill>
            <a:blip r:embed="rId7"/>
            <a:stretch>
              <a:fillRect t="-124" b="-124"/>
            </a:stretch>
          </a:blipFill>
        </p:spPr>
      </p:sp>
      <p:sp>
        <p:nvSpPr>
          <p:cNvPr id="11" name="TextBox 11"/>
          <p:cNvSpPr txBox="1"/>
          <p:nvPr/>
        </p:nvSpPr>
        <p:spPr>
          <a:xfrm>
            <a:off x="335756" y="204518"/>
            <a:ext cx="14646593" cy="1629314"/>
          </a:xfrm>
          <a:prstGeom prst="rect">
            <a:avLst/>
          </a:prstGeom>
        </p:spPr>
        <p:txBody>
          <a:bodyPr lIns="0" tIns="0" rIns="0" bIns="0" rtlCol="0" anchor="t">
            <a:spAutoFit/>
          </a:bodyPr>
          <a:lstStyle/>
          <a:p>
            <a:pPr algn="l">
              <a:lnSpc>
                <a:spcPts val="8640"/>
              </a:lnSpc>
            </a:pPr>
            <a:r>
              <a:rPr lang="en-US" sz="7200" spc="-15">
                <a:solidFill>
                  <a:srgbClr val="000000"/>
                </a:solidFill>
                <a:latin typeface="Trebuchet MS Bold"/>
              </a:rPr>
              <a:t>AGENDA</a:t>
            </a:r>
          </a:p>
        </p:txBody>
      </p:sp>
      <p:sp>
        <p:nvSpPr>
          <p:cNvPr id="12" name="TextBox 12"/>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3</a:t>
            </a:r>
          </a:p>
        </p:txBody>
      </p:sp>
      <p:sp>
        <p:nvSpPr>
          <p:cNvPr id="13" name="TextBox 13"/>
          <p:cNvSpPr txBox="1"/>
          <p:nvPr/>
        </p:nvSpPr>
        <p:spPr>
          <a:xfrm>
            <a:off x="700088" y="1280131"/>
            <a:ext cx="17616488" cy="8212512"/>
          </a:xfrm>
          <a:prstGeom prst="rect">
            <a:avLst/>
          </a:prstGeom>
        </p:spPr>
        <p:txBody>
          <a:bodyPr lIns="0" tIns="0" rIns="0" bIns="0" rtlCol="0" anchor="t">
            <a:spAutoFit/>
          </a:bodyPr>
          <a:lstStyle/>
          <a:p>
            <a:pPr marL="626111" lvl="1" indent="-313055">
              <a:lnSpc>
                <a:spcPts val="4060"/>
              </a:lnSpc>
              <a:buFont typeface="Arial"/>
              <a:buChar char="•"/>
            </a:pPr>
            <a:r>
              <a:rPr lang="en-US" sz="2900">
                <a:solidFill>
                  <a:srgbClr val="000000"/>
                </a:solidFill>
                <a:latin typeface="Canva Sans Bold"/>
              </a:rPr>
              <a:t>Introduction to ARTGAN:</a:t>
            </a:r>
          </a:p>
          <a:p>
            <a:pPr marL="1252221" lvl="2" indent="-417407">
              <a:lnSpc>
                <a:spcPts val="4060"/>
              </a:lnSpc>
              <a:buFont typeface="Arial"/>
              <a:buChar char="⚬"/>
            </a:pPr>
            <a:r>
              <a:rPr lang="en-US" sz="2900">
                <a:solidFill>
                  <a:srgbClr val="000000"/>
                </a:solidFill>
                <a:latin typeface="Canva Sans"/>
              </a:rPr>
              <a:t>Overview of GANs and Deep Learning with PyTorch.</a:t>
            </a:r>
          </a:p>
          <a:p>
            <a:pPr marL="1252221" lvl="2" indent="-417407">
              <a:lnSpc>
                <a:spcPts val="4060"/>
              </a:lnSpc>
              <a:buFont typeface="Arial"/>
              <a:buChar char="⚬"/>
            </a:pPr>
            <a:r>
              <a:rPr lang="en-US" sz="2900">
                <a:solidFill>
                  <a:srgbClr val="000000"/>
                </a:solidFill>
                <a:latin typeface="Canva Sans"/>
              </a:rPr>
              <a:t>Introduction to the project's objectives and methodology.</a:t>
            </a:r>
          </a:p>
          <a:p>
            <a:pPr marL="626111" lvl="1" indent="-313055">
              <a:lnSpc>
                <a:spcPts val="4060"/>
              </a:lnSpc>
              <a:buFont typeface="Arial"/>
              <a:buChar char="•"/>
            </a:pPr>
            <a:r>
              <a:rPr lang="en-US" sz="2900">
                <a:solidFill>
                  <a:srgbClr val="000000"/>
                </a:solidFill>
                <a:latin typeface="Canva Sans Bold"/>
              </a:rPr>
              <a:t>Understanding Generative Adversarial Networks (GANs):</a:t>
            </a:r>
          </a:p>
          <a:p>
            <a:pPr marL="1252221" lvl="2" indent="-417407">
              <a:lnSpc>
                <a:spcPts val="4060"/>
              </a:lnSpc>
              <a:buFont typeface="Arial"/>
              <a:buChar char="⚬"/>
            </a:pPr>
            <a:r>
              <a:rPr lang="en-US" sz="2900">
                <a:solidFill>
                  <a:srgbClr val="000000"/>
                </a:solidFill>
                <a:latin typeface="Canva Sans"/>
              </a:rPr>
              <a:t>Explanation of GANs as a technique for generative modeling.</a:t>
            </a:r>
          </a:p>
          <a:p>
            <a:pPr marL="1252221" lvl="2" indent="-417407">
              <a:lnSpc>
                <a:spcPts val="4060"/>
              </a:lnSpc>
              <a:buFont typeface="Arial"/>
              <a:buChar char="⚬"/>
            </a:pPr>
            <a:r>
              <a:rPr lang="en-US" sz="2900">
                <a:solidFill>
                  <a:srgbClr val="000000"/>
                </a:solidFill>
                <a:latin typeface="Canva Sans"/>
              </a:rPr>
              <a:t>Brief overview of deep learning methods used, such as convolutional neural networks.</a:t>
            </a:r>
          </a:p>
          <a:p>
            <a:pPr marL="626111" lvl="1" indent="-313055">
              <a:lnSpc>
                <a:spcPts val="4060"/>
              </a:lnSpc>
              <a:buFont typeface="Arial"/>
              <a:buChar char="•"/>
            </a:pPr>
            <a:r>
              <a:rPr lang="en-US" sz="2900">
                <a:solidFill>
                  <a:srgbClr val="000000"/>
                </a:solidFill>
                <a:latin typeface="Canva Sans Bold"/>
              </a:rPr>
              <a:t>Exploring Generative Modeling:</a:t>
            </a:r>
          </a:p>
          <a:p>
            <a:pPr marL="1252221" lvl="2" indent="-417407">
              <a:lnSpc>
                <a:spcPts val="4060"/>
              </a:lnSpc>
              <a:buFont typeface="Arial"/>
              <a:buChar char="⚬"/>
            </a:pPr>
            <a:r>
              <a:rPr lang="en-US" sz="2900">
                <a:solidFill>
                  <a:srgbClr val="000000"/>
                </a:solidFill>
                <a:latin typeface="Canva Sans"/>
              </a:rPr>
              <a:t>Understanding the concept of generative modeling in machine learning.</a:t>
            </a:r>
          </a:p>
          <a:p>
            <a:pPr marL="1252221" lvl="2" indent="-417407">
              <a:lnSpc>
                <a:spcPts val="4060"/>
              </a:lnSpc>
              <a:buFont typeface="Arial"/>
              <a:buChar char="⚬"/>
            </a:pPr>
            <a:r>
              <a:rPr lang="en-US" sz="2900">
                <a:solidFill>
                  <a:srgbClr val="000000"/>
                </a:solidFill>
                <a:latin typeface="Canva Sans"/>
              </a:rPr>
              <a:t>Explanation of how generative models learn patterns in input data to generate new examples.</a:t>
            </a:r>
          </a:p>
          <a:p>
            <a:pPr marL="626111" lvl="1" indent="-313055">
              <a:lnSpc>
                <a:spcPts val="4060"/>
              </a:lnSpc>
              <a:buFont typeface="Arial"/>
              <a:buChar char="•"/>
            </a:pPr>
            <a:r>
              <a:rPr lang="en-US" sz="2900">
                <a:solidFill>
                  <a:srgbClr val="000000"/>
                </a:solidFill>
                <a:latin typeface="Canva Sans Bold"/>
              </a:rPr>
              <a:t>The Power of GANs in Image Generation:</a:t>
            </a:r>
          </a:p>
          <a:p>
            <a:pPr marL="1252221" lvl="2" indent="-417407">
              <a:lnSpc>
                <a:spcPts val="4060"/>
              </a:lnSpc>
              <a:buFont typeface="Arial"/>
              <a:buChar char="⚬"/>
            </a:pPr>
            <a:r>
              <a:rPr lang="en-US" sz="2900">
                <a:solidFill>
                  <a:srgbClr val="000000"/>
                </a:solidFill>
                <a:latin typeface="Canva Sans"/>
              </a:rPr>
              <a:t>Discussion on how GANs can generate new images with statistics similar to the training set.</a:t>
            </a:r>
          </a:p>
          <a:p>
            <a:pPr marL="1252221" lvl="2" indent="-417407">
              <a:lnSpc>
                <a:spcPts val="4060"/>
              </a:lnSpc>
              <a:buFont typeface="Arial"/>
              <a:buChar char="⚬"/>
            </a:pPr>
            <a:r>
              <a:rPr lang="en-US" sz="2900">
                <a:solidFill>
                  <a:srgbClr val="000000"/>
                </a:solidFill>
                <a:latin typeface="Canva Sans"/>
              </a:rPr>
              <a:t>Examples showcasing the capabilities of GANs in creating realistic and novel images.</a:t>
            </a:r>
          </a:p>
          <a:p>
            <a:pPr marL="626111" lvl="1" indent="-313055">
              <a:lnSpc>
                <a:spcPts val="4060"/>
              </a:lnSpc>
              <a:buFont typeface="Arial"/>
              <a:buChar char="•"/>
            </a:pPr>
            <a:r>
              <a:rPr lang="en-US" sz="2900">
                <a:solidFill>
                  <a:srgbClr val="000000"/>
                </a:solidFill>
                <a:latin typeface="Canva Sans Bold"/>
              </a:rPr>
              <a:t>Human Perception vs. GANs:</a:t>
            </a:r>
          </a:p>
          <a:p>
            <a:pPr marL="1252221" lvl="2" indent="-417407">
              <a:lnSpc>
                <a:spcPts val="4060"/>
              </a:lnSpc>
              <a:buFont typeface="Arial"/>
              <a:buChar char="⚬"/>
            </a:pPr>
            <a:r>
              <a:rPr lang="en-US" sz="2900">
                <a:solidFill>
                  <a:srgbClr val="000000"/>
                </a:solidFill>
                <a:latin typeface="Canva Sans"/>
              </a:rPr>
              <a:t>Exploration of human imagination and its limitations.</a:t>
            </a:r>
          </a:p>
          <a:p>
            <a:pPr marL="1252221" lvl="2" indent="-417407">
              <a:lnSpc>
                <a:spcPts val="4060"/>
              </a:lnSpc>
              <a:buFont typeface="Arial"/>
              <a:buChar char="⚬"/>
            </a:pPr>
            <a:r>
              <a:rPr lang="en-US" sz="2900">
                <a:solidFill>
                  <a:srgbClr val="000000"/>
                </a:solidFill>
                <a:latin typeface="Canva Sans"/>
              </a:rPr>
              <a:t>How GANs can surpass human imagination by generating images beyond human perception.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5774" y="0"/>
            <a:ext cx="7129462" cy="10294843"/>
          </a:xfrm>
          <a:custGeom>
            <a:avLst/>
            <a:gdLst/>
            <a:ahLst/>
            <a:cxnLst/>
            <a:rect l="l" t="t" r="r" b="b"/>
            <a:pathLst>
              <a:path w="7129462" h="10294843">
                <a:moveTo>
                  <a:pt x="0" y="0"/>
                </a:moveTo>
                <a:lnTo>
                  <a:pt x="7129463" y="0"/>
                </a:lnTo>
                <a:lnTo>
                  <a:pt x="7129463" y="10294843"/>
                </a:lnTo>
                <a:lnTo>
                  <a:pt x="0" y="102948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6015038"/>
            <a:ext cx="671512" cy="4271962"/>
            <a:chOff x="0" y="0"/>
            <a:chExt cx="895350" cy="5695950"/>
          </a:xfrm>
        </p:grpSpPr>
        <p:sp>
          <p:nvSpPr>
            <p:cNvPr id="4" name="Freeform 4"/>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5" name="TextBox 5"/>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grpSp>
        <p:nvGrpSpPr>
          <p:cNvPr id="6" name="Group 6"/>
          <p:cNvGrpSpPr/>
          <p:nvPr/>
        </p:nvGrpSpPr>
        <p:grpSpPr>
          <a:xfrm>
            <a:off x="11044238" y="671512"/>
            <a:ext cx="542925" cy="542925"/>
            <a:chOff x="0" y="0"/>
            <a:chExt cx="723900" cy="723900"/>
          </a:xfrm>
        </p:grpSpPr>
        <p:sp>
          <p:nvSpPr>
            <p:cNvPr id="7" name="Freeform 7"/>
            <p:cNvSpPr/>
            <p:nvPr/>
          </p:nvSpPr>
          <p:spPr>
            <a:xfrm>
              <a:off x="0" y="0"/>
              <a:ext cx="723900" cy="723900"/>
            </a:xfrm>
            <a:custGeom>
              <a:avLst/>
              <a:gdLst/>
              <a:ahLst/>
              <a:cxnLst/>
              <a:rect l="l" t="t" r="r" b="b"/>
              <a:pathLst>
                <a:path w="723900" h="723900">
                  <a:moveTo>
                    <a:pt x="361950" y="0"/>
                  </a:moveTo>
                  <a:lnTo>
                    <a:pt x="265684" y="12954"/>
                  </a:lnTo>
                  <a:lnTo>
                    <a:pt x="179324" y="49403"/>
                  </a:lnTo>
                  <a:lnTo>
                    <a:pt x="106045" y="106045"/>
                  </a:lnTo>
                  <a:lnTo>
                    <a:pt x="49403" y="179324"/>
                  </a:lnTo>
                  <a:lnTo>
                    <a:pt x="12954" y="265684"/>
                  </a:lnTo>
                  <a:lnTo>
                    <a:pt x="0" y="361950"/>
                  </a:lnTo>
                  <a:lnTo>
                    <a:pt x="12954" y="458216"/>
                  </a:lnTo>
                  <a:lnTo>
                    <a:pt x="49403" y="544703"/>
                  </a:lnTo>
                  <a:lnTo>
                    <a:pt x="106045" y="617982"/>
                  </a:lnTo>
                  <a:lnTo>
                    <a:pt x="179324" y="674624"/>
                  </a:lnTo>
                  <a:lnTo>
                    <a:pt x="265811" y="711073"/>
                  </a:lnTo>
                  <a:lnTo>
                    <a:pt x="361950" y="723900"/>
                  </a:lnTo>
                  <a:lnTo>
                    <a:pt x="458216" y="710946"/>
                  </a:lnTo>
                  <a:lnTo>
                    <a:pt x="544703" y="674497"/>
                  </a:lnTo>
                  <a:lnTo>
                    <a:pt x="617982" y="617855"/>
                  </a:lnTo>
                  <a:lnTo>
                    <a:pt x="674624" y="544576"/>
                  </a:lnTo>
                  <a:lnTo>
                    <a:pt x="711073" y="458089"/>
                  </a:lnTo>
                  <a:lnTo>
                    <a:pt x="723900" y="361950"/>
                  </a:lnTo>
                  <a:lnTo>
                    <a:pt x="710946" y="265684"/>
                  </a:lnTo>
                  <a:lnTo>
                    <a:pt x="674497" y="179197"/>
                  </a:lnTo>
                  <a:lnTo>
                    <a:pt x="617855" y="105918"/>
                  </a:lnTo>
                  <a:lnTo>
                    <a:pt x="544576" y="49276"/>
                  </a:lnTo>
                  <a:lnTo>
                    <a:pt x="458089" y="12827"/>
                  </a:lnTo>
                  <a:lnTo>
                    <a:pt x="361950" y="0"/>
                  </a:lnTo>
                  <a:close/>
                </a:path>
              </a:pathLst>
            </a:custGeom>
            <a:solidFill>
              <a:srgbClr val="EBEBEB"/>
            </a:solidFill>
          </p:spPr>
        </p:sp>
      </p:grpSp>
      <p:sp>
        <p:nvSpPr>
          <p:cNvPr id="8" name="Freeform 8"/>
          <p:cNvSpPr/>
          <p:nvPr/>
        </p:nvSpPr>
        <p:spPr>
          <a:xfrm>
            <a:off x="16516350" y="8415338"/>
            <a:ext cx="971550" cy="971550"/>
          </a:xfrm>
          <a:custGeom>
            <a:avLst/>
            <a:gdLst/>
            <a:ahLst/>
            <a:cxnLst/>
            <a:rect l="l" t="t" r="r" b="b"/>
            <a:pathLst>
              <a:path w="971550" h="971550">
                <a:moveTo>
                  <a:pt x="0" y="0"/>
                </a:moveTo>
                <a:lnTo>
                  <a:pt x="971550" y="0"/>
                </a:lnTo>
                <a:lnTo>
                  <a:pt x="971550" y="971550"/>
                </a:lnTo>
                <a:lnTo>
                  <a:pt x="0" y="97155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6030575" y="9201150"/>
            <a:ext cx="371475" cy="371475"/>
          </a:xfrm>
          <a:custGeom>
            <a:avLst/>
            <a:gdLst/>
            <a:ahLst/>
            <a:cxnLst/>
            <a:rect l="l" t="t" r="r" b="b"/>
            <a:pathLst>
              <a:path w="371475" h="371475">
                <a:moveTo>
                  <a:pt x="0" y="0"/>
                </a:moveTo>
                <a:lnTo>
                  <a:pt x="371475" y="0"/>
                </a:lnTo>
                <a:lnTo>
                  <a:pt x="371475" y="371475"/>
                </a:lnTo>
                <a:lnTo>
                  <a:pt x="0" y="371475"/>
                </a:lnTo>
                <a:lnTo>
                  <a:pt x="0" y="0"/>
                </a:lnTo>
                <a:close/>
              </a:path>
            </a:pathLst>
          </a:custGeom>
          <a:blipFill>
            <a:blip r:embed="rId6"/>
            <a:stretch>
              <a:fillRect/>
            </a:stretch>
          </a:blipFill>
        </p:spPr>
      </p:sp>
      <p:sp>
        <p:nvSpPr>
          <p:cNvPr id="10" name="Freeform 10"/>
          <p:cNvSpPr/>
          <p:nvPr/>
        </p:nvSpPr>
        <p:spPr>
          <a:xfrm>
            <a:off x="700088" y="9615488"/>
            <a:ext cx="5557838" cy="442912"/>
          </a:xfrm>
          <a:custGeom>
            <a:avLst/>
            <a:gdLst/>
            <a:ahLst/>
            <a:cxnLst/>
            <a:rect l="l" t="t" r="r" b="b"/>
            <a:pathLst>
              <a:path w="5557838" h="442912">
                <a:moveTo>
                  <a:pt x="0" y="0"/>
                </a:moveTo>
                <a:lnTo>
                  <a:pt x="5557837" y="0"/>
                </a:lnTo>
                <a:lnTo>
                  <a:pt x="5557837" y="442912"/>
                </a:lnTo>
                <a:lnTo>
                  <a:pt x="0" y="442912"/>
                </a:lnTo>
                <a:lnTo>
                  <a:pt x="0" y="0"/>
                </a:lnTo>
                <a:close/>
              </a:path>
            </a:pathLst>
          </a:custGeom>
          <a:blipFill>
            <a:blip r:embed="rId7"/>
            <a:stretch>
              <a:fillRect t="-124" b="-124"/>
            </a:stretch>
          </a:blipFill>
        </p:spPr>
      </p:sp>
      <p:sp>
        <p:nvSpPr>
          <p:cNvPr id="11" name="TextBox 11"/>
          <p:cNvSpPr txBox="1"/>
          <p:nvPr/>
        </p:nvSpPr>
        <p:spPr>
          <a:xfrm>
            <a:off x="335756" y="204518"/>
            <a:ext cx="14646593" cy="1629314"/>
          </a:xfrm>
          <a:prstGeom prst="rect">
            <a:avLst/>
          </a:prstGeom>
        </p:spPr>
        <p:txBody>
          <a:bodyPr lIns="0" tIns="0" rIns="0" bIns="0" rtlCol="0" anchor="t">
            <a:spAutoFit/>
          </a:bodyPr>
          <a:lstStyle/>
          <a:p>
            <a:pPr algn="l">
              <a:lnSpc>
                <a:spcPts val="8640"/>
              </a:lnSpc>
            </a:pPr>
            <a:r>
              <a:rPr lang="en-US" sz="7200" spc="-15">
                <a:solidFill>
                  <a:srgbClr val="000000"/>
                </a:solidFill>
                <a:latin typeface="Trebuchet MS Bold"/>
              </a:rPr>
              <a:t>AGENDA</a:t>
            </a:r>
          </a:p>
        </p:txBody>
      </p:sp>
      <p:sp>
        <p:nvSpPr>
          <p:cNvPr id="12" name="TextBox 12"/>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3</a:t>
            </a:r>
          </a:p>
        </p:txBody>
      </p:sp>
      <p:sp>
        <p:nvSpPr>
          <p:cNvPr id="13" name="TextBox 13"/>
          <p:cNvSpPr txBox="1"/>
          <p:nvPr/>
        </p:nvSpPr>
        <p:spPr>
          <a:xfrm>
            <a:off x="671512" y="1455323"/>
            <a:ext cx="16528850" cy="7447792"/>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Canva Sans Bold"/>
              </a:rPr>
              <a:t>Example Scenario: Image Manipulation with ARTGAN:</a:t>
            </a:r>
          </a:p>
          <a:p>
            <a:pPr marL="1295400" lvl="2" indent="-431800">
              <a:lnSpc>
                <a:spcPts val="4200"/>
              </a:lnSpc>
              <a:buFont typeface="Arial"/>
              <a:buChar char="⚬"/>
            </a:pPr>
            <a:r>
              <a:rPr lang="en-US" sz="3000">
                <a:solidFill>
                  <a:srgbClr val="000000"/>
                </a:solidFill>
                <a:latin typeface="Canva Sans"/>
              </a:rPr>
              <a:t>Demonstration of manipulating art images using ARTGAN.</a:t>
            </a:r>
          </a:p>
          <a:p>
            <a:pPr marL="1295400" lvl="2" indent="-431800">
              <a:lnSpc>
                <a:spcPts val="4200"/>
              </a:lnSpc>
              <a:buFont typeface="Arial"/>
              <a:buChar char="⚬"/>
            </a:pPr>
            <a:r>
              <a:rPr lang="en-US" sz="3000">
                <a:solidFill>
                  <a:srgbClr val="000000"/>
                </a:solidFill>
                <a:latin typeface="Canva Sans"/>
              </a:rPr>
              <a:t>Illustration of how ARTGAN can generate lifelike images from a single source image.</a:t>
            </a:r>
          </a:p>
          <a:p>
            <a:pPr marL="647700" lvl="1" indent="-323850">
              <a:lnSpc>
                <a:spcPts val="4200"/>
              </a:lnSpc>
              <a:buFont typeface="Arial"/>
              <a:buChar char="•"/>
            </a:pPr>
            <a:r>
              <a:rPr lang="en-US" sz="3000">
                <a:solidFill>
                  <a:srgbClr val="000000"/>
                </a:solidFill>
                <a:latin typeface="Canva Sans Bold"/>
              </a:rPr>
              <a:t>Training and Implementation:</a:t>
            </a:r>
          </a:p>
          <a:p>
            <a:pPr marL="1295400" lvl="2" indent="-431800">
              <a:lnSpc>
                <a:spcPts val="4200"/>
              </a:lnSpc>
              <a:buFont typeface="Arial"/>
              <a:buChar char="⚬"/>
            </a:pPr>
            <a:r>
              <a:rPr lang="en-US" sz="3000">
                <a:solidFill>
                  <a:srgbClr val="000000"/>
                </a:solidFill>
                <a:latin typeface="Canva Sans"/>
              </a:rPr>
              <a:t>Explanation of dataset acquisition and preprocessing using PyTorch.</a:t>
            </a:r>
          </a:p>
          <a:p>
            <a:pPr marL="1295400" lvl="2" indent="-431800">
              <a:lnSpc>
                <a:spcPts val="4200"/>
              </a:lnSpc>
              <a:buFont typeface="Arial"/>
              <a:buChar char="⚬"/>
            </a:pPr>
            <a:r>
              <a:rPr lang="en-US" sz="3000">
                <a:solidFill>
                  <a:srgbClr val="000000"/>
                </a:solidFill>
                <a:latin typeface="Canva Sans"/>
              </a:rPr>
              <a:t>Details on the training process and model architecture.</a:t>
            </a:r>
          </a:p>
          <a:p>
            <a:pPr marL="647700" lvl="1" indent="-323850">
              <a:lnSpc>
                <a:spcPts val="4200"/>
              </a:lnSpc>
              <a:buFont typeface="Arial"/>
              <a:buChar char="•"/>
            </a:pPr>
            <a:r>
              <a:rPr lang="en-US" sz="3000">
                <a:solidFill>
                  <a:srgbClr val="000000"/>
                </a:solidFill>
                <a:latin typeface="Canva Sans Bold"/>
              </a:rPr>
              <a:t>Results and Analysis:</a:t>
            </a:r>
          </a:p>
          <a:p>
            <a:pPr marL="1295400" lvl="2" indent="-431800">
              <a:lnSpc>
                <a:spcPts val="4200"/>
              </a:lnSpc>
              <a:buFont typeface="Arial"/>
              <a:buChar char="⚬"/>
            </a:pPr>
            <a:r>
              <a:rPr lang="en-US" sz="3000">
                <a:solidFill>
                  <a:srgbClr val="000000"/>
                </a:solidFill>
                <a:latin typeface="Canva Sans"/>
              </a:rPr>
              <a:t>Presentation of generated images and evaluation metrics.</a:t>
            </a:r>
          </a:p>
          <a:p>
            <a:pPr marL="1295400" lvl="2" indent="-431800">
              <a:lnSpc>
                <a:spcPts val="4200"/>
              </a:lnSpc>
              <a:buFont typeface="Arial"/>
              <a:buChar char="⚬"/>
            </a:pPr>
            <a:r>
              <a:rPr lang="en-US" sz="3000">
                <a:solidFill>
                  <a:srgbClr val="000000"/>
                </a:solidFill>
                <a:latin typeface="Canva Sans"/>
              </a:rPr>
              <a:t>Discussion on the quality and realism of the generated images.</a:t>
            </a:r>
          </a:p>
          <a:p>
            <a:pPr marL="647700" lvl="1" indent="-323850">
              <a:lnSpc>
                <a:spcPts val="4200"/>
              </a:lnSpc>
              <a:buFont typeface="Arial"/>
              <a:buChar char="•"/>
            </a:pPr>
            <a:r>
              <a:rPr lang="en-US" sz="3000">
                <a:solidFill>
                  <a:srgbClr val="000000"/>
                </a:solidFill>
                <a:latin typeface="Canva Sans Bold"/>
              </a:rPr>
              <a:t>Future Directions and Challenges:</a:t>
            </a:r>
          </a:p>
          <a:p>
            <a:pPr marL="1295400" lvl="2" indent="-431800">
              <a:lnSpc>
                <a:spcPts val="4200"/>
              </a:lnSpc>
              <a:buFont typeface="Arial"/>
              <a:buChar char="⚬"/>
            </a:pPr>
            <a:r>
              <a:rPr lang="en-US" sz="3000">
                <a:solidFill>
                  <a:srgbClr val="000000"/>
                </a:solidFill>
                <a:latin typeface="Canva Sans"/>
              </a:rPr>
              <a:t>Exploration of future research directions in GANs and generative modeling.</a:t>
            </a:r>
          </a:p>
          <a:p>
            <a:pPr marL="1295400" lvl="2" indent="-431800">
              <a:lnSpc>
                <a:spcPts val="4200"/>
              </a:lnSpc>
              <a:buFont typeface="Arial"/>
              <a:buChar char="⚬"/>
            </a:pPr>
            <a:r>
              <a:rPr lang="en-US" sz="3000">
                <a:solidFill>
                  <a:srgbClr val="000000"/>
                </a:solidFill>
                <a:latin typeface="Canva Sans"/>
              </a:rPr>
              <a:t>Discussion on challenges and opportunities in the field of image generation.</a:t>
            </a:r>
          </a:p>
          <a:p>
            <a:pPr marL="647700" lvl="1" indent="-323850">
              <a:lnSpc>
                <a:spcPts val="4200"/>
              </a:lnSpc>
              <a:buFont typeface="Arial"/>
              <a:buChar char="•"/>
            </a:pPr>
            <a:r>
              <a:rPr lang="en-US" sz="3000">
                <a:solidFill>
                  <a:srgbClr val="000000"/>
                </a:solidFill>
                <a:latin typeface="Canva Sans Bold"/>
              </a:rPr>
              <a:t>Conclusion:</a:t>
            </a:r>
          </a:p>
          <a:p>
            <a:pPr marL="1295400" lvl="2" indent="-431800">
              <a:lnSpc>
                <a:spcPts val="4200"/>
              </a:lnSpc>
              <a:buFont typeface="Arial"/>
              <a:buChar char="⚬"/>
            </a:pPr>
            <a:r>
              <a:rPr lang="en-US" sz="3000">
                <a:solidFill>
                  <a:srgbClr val="000000"/>
                </a:solidFill>
                <a:latin typeface="Canva Sans"/>
              </a:rPr>
              <a:t>Summary of key findings and insights from the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grpSp>
        <p:nvGrpSpPr>
          <p:cNvPr id="22" name="Group 22"/>
          <p:cNvGrpSpPr/>
          <p:nvPr/>
        </p:nvGrpSpPr>
        <p:grpSpPr>
          <a:xfrm>
            <a:off x="15894843" y="1636965"/>
            <a:ext cx="471488" cy="485775"/>
            <a:chOff x="0" y="0"/>
            <a:chExt cx="628650" cy="647700"/>
          </a:xfrm>
        </p:grpSpPr>
        <p:sp>
          <p:nvSpPr>
            <p:cNvPr id="23" name="Freeform 23"/>
            <p:cNvSpPr/>
            <p:nvPr/>
          </p:nvSpPr>
          <p:spPr>
            <a:xfrm>
              <a:off x="0" y="0"/>
              <a:ext cx="628650" cy="647700"/>
            </a:xfrm>
            <a:custGeom>
              <a:avLst/>
              <a:gdLst/>
              <a:ahLst/>
              <a:cxnLst/>
              <a:rect l="l" t="t" r="r" b="b"/>
              <a:pathLst>
                <a:path w="628650" h="647700">
                  <a:moveTo>
                    <a:pt x="628650" y="0"/>
                  </a:moveTo>
                  <a:lnTo>
                    <a:pt x="0" y="0"/>
                  </a:lnTo>
                  <a:lnTo>
                    <a:pt x="0" y="647700"/>
                  </a:lnTo>
                  <a:lnTo>
                    <a:pt x="628650" y="647700"/>
                  </a:lnTo>
                  <a:lnTo>
                    <a:pt x="628650" y="0"/>
                  </a:lnTo>
                  <a:close/>
                </a:path>
              </a:pathLst>
            </a:custGeom>
            <a:solidFill>
              <a:srgbClr val="2D83C3"/>
            </a:solidFill>
          </p:spPr>
        </p:sp>
      </p:grpSp>
      <p:sp>
        <p:nvSpPr>
          <p:cNvPr id="24" name="TextBox 24"/>
          <p:cNvSpPr txBox="1"/>
          <p:nvPr/>
        </p:nvSpPr>
        <p:spPr>
          <a:xfrm>
            <a:off x="1251108" y="869567"/>
            <a:ext cx="8458200" cy="1010285"/>
          </a:xfrm>
          <a:prstGeom prst="rect">
            <a:avLst/>
          </a:prstGeom>
        </p:spPr>
        <p:txBody>
          <a:bodyPr lIns="0" tIns="0" rIns="0" bIns="0" rtlCol="0" anchor="t">
            <a:spAutoFit/>
          </a:bodyPr>
          <a:lstStyle/>
          <a:p>
            <a:pPr algn="l">
              <a:lnSpc>
                <a:spcPts val="7650"/>
              </a:lnSpc>
            </a:pPr>
            <a:r>
              <a:rPr lang="en-US" sz="6375" spc="-112">
                <a:solidFill>
                  <a:srgbClr val="000000"/>
                </a:solidFill>
                <a:latin typeface="Trebuchet MS Bold"/>
              </a:rPr>
              <a:t>PROBLEM	STATEMENT</a:t>
            </a:r>
          </a:p>
        </p:txBody>
      </p:sp>
      <p:sp>
        <p:nvSpPr>
          <p:cNvPr id="25" name="Freeform 25"/>
          <p:cNvSpPr/>
          <p:nvPr/>
        </p:nvSpPr>
        <p:spPr>
          <a:xfrm>
            <a:off x="1014412" y="9701212"/>
            <a:ext cx="3214688" cy="300038"/>
          </a:xfrm>
          <a:custGeom>
            <a:avLst/>
            <a:gdLst/>
            <a:ahLst/>
            <a:cxnLst/>
            <a:rect l="l" t="t" r="r" b="b"/>
            <a:pathLst>
              <a:path w="3214688" h="300038">
                <a:moveTo>
                  <a:pt x="0" y="0"/>
                </a:moveTo>
                <a:lnTo>
                  <a:pt x="3214688" y="0"/>
                </a:lnTo>
                <a:lnTo>
                  <a:pt x="3214688" y="300038"/>
                </a:lnTo>
                <a:lnTo>
                  <a:pt x="0" y="300038"/>
                </a:lnTo>
                <a:lnTo>
                  <a:pt x="0" y="0"/>
                </a:lnTo>
                <a:close/>
              </a:path>
            </a:pathLst>
          </a:custGeom>
          <a:blipFill>
            <a:blip r:embed="rId2"/>
            <a:stretch>
              <a:fillRect l="-66666" r="-66666"/>
            </a:stretch>
          </a:blipFill>
        </p:spPr>
      </p:sp>
      <p:sp>
        <p:nvSpPr>
          <p:cNvPr id="26" name="TextBox 26"/>
          <p:cNvSpPr txBox="1"/>
          <p:nvPr/>
        </p:nvSpPr>
        <p:spPr>
          <a:xfrm>
            <a:off x="1109662" y="9707466"/>
            <a:ext cx="2698433" cy="290195"/>
          </a:xfrm>
          <a:prstGeom prst="rect">
            <a:avLst/>
          </a:prstGeom>
        </p:spPr>
        <p:txBody>
          <a:bodyPr lIns="0" tIns="0" rIns="0" bIns="0" rtlCol="0" anchor="t">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7" name="TextBox 27"/>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4</a:t>
            </a:r>
          </a:p>
        </p:txBody>
      </p:sp>
      <p:sp>
        <p:nvSpPr>
          <p:cNvPr id="28" name="TextBox 28"/>
          <p:cNvSpPr txBox="1"/>
          <p:nvPr/>
        </p:nvSpPr>
        <p:spPr>
          <a:xfrm>
            <a:off x="2170118" y="2967146"/>
            <a:ext cx="12560388" cy="4762283"/>
          </a:xfrm>
          <a:prstGeom prst="rect">
            <a:avLst/>
          </a:prstGeom>
        </p:spPr>
        <p:txBody>
          <a:bodyPr lIns="0" tIns="0" rIns="0" bIns="0" rtlCol="0" anchor="t">
            <a:spAutoFit/>
          </a:bodyPr>
          <a:lstStyle/>
          <a:p>
            <a:pPr>
              <a:lnSpc>
                <a:spcPts val="6299"/>
              </a:lnSpc>
            </a:pPr>
            <a:r>
              <a:rPr lang="en-US" sz="4500">
                <a:solidFill>
                  <a:srgbClr val="000000"/>
                </a:solidFill>
                <a:latin typeface="Canva Sans"/>
              </a:rPr>
              <a:t>Developing </a:t>
            </a:r>
            <a:r>
              <a:rPr lang="en-US" sz="4500">
                <a:solidFill>
                  <a:srgbClr val="000000"/>
                </a:solidFill>
                <a:latin typeface="Canva Sans Bold"/>
              </a:rPr>
              <a:t>ARTGAN</a:t>
            </a:r>
            <a:r>
              <a:rPr lang="en-US" sz="4500">
                <a:solidFill>
                  <a:srgbClr val="000000"/>
                </a:solidFill>
                <a:latin typeface="Canva Sans"/>
              </a:rPr>
              <a:t>, a Generative Adversarial Network (GAN), to generate realistic art images from paintings. Utilizing deep learning techniques in PyTorch, the project aims to bridge the gap between sketches and lifelike artworks.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Freeform 22"/>
          <p:cNvSpPr/>
          <p:nvPr/>
        </p:nvSpPr>
        <p:spPr>
          <a:xfrm>
            <a:off x="1014412" y="9701212"/>
            <a:ext cx="3214688" cy="300038"/>
          </a:xfrm>
          <a:custGeom>
            <a:avLst/>
            <a:gdLst/>
            <a:ahLst/>
            <a:cxnLst/>
            <a:rect l="l" t="t" r="r" b="b"/>
            <a:pathLst>
              <a:path w="3214688" h="300038">
                <a:moveTo>
                  <a:pt x="0" y="0"/>
                </a:moveTo>
                <a:lnTo>
                  <a:pt x="3214688" y="0"/>
                </a:lnTo>
                <a:lnTo>
                  <a:pt x="3214688" y="300038"/>
                </a:lnTo>
                <a:lnTo>
                  <a:pt x="0" y="300038"/>
                </a:lnTo>
                <a:lnTo>
                  <a:pt x="0" y="0"/>
                </a:lnTo>
                <a:close/>
              </a:path>
            </a:pathLst>
          </a:custGeom>
          <a:blipFill>
            <a:blip r:embed="rId2"/>
            <a:stretch>
              <a:fillRect l="-66666" r="-66666"/>
            </a:stretch>
          </a:blipFill>
        </p:spPr>
      </p:sp>
      <p:sp>
        <p:nvSpPr>
          <p:cNvPr id="23" name="TextBox 23"/>
          <p:cNvSpPr txBox="1"/>
          <p:nvPr/>
        </p:nvSpPr>
        <p:spPr>
          <a:xfrm>
            <a:off x="1109662" y="9707466"/>
            <a:ext cx="2698433" cy="290195"/>
          </a:xfrm>
          <a:prstGeom prst="rect">
            <a:avLst/>
          </a:prstGeom>
        </p:spPr>
        <p:txBody>
          <a:bodyPr lIns="0" tIns="0" rIns="0" bIns="0" rtlCol="0" anchor="t">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4" name="TextBox 24"/>
          <p:cNvSpPr txBox="1"/>
          <p:nvPr/>
        </p:nvSpPr>
        <p:spPr>
          <a:xfrm>
            <a:off x="1119188" y="2065460"/>
            <a:ext cx="10356075" cy="7192492"/>
          </a:xfrm>
          <a:prstGeom prst="rect">
            <a:avLst/>
          </a:prstGeom>
        </p:spPr>
        <p:txBody>
          <a:bodyPr lIns="0" tIns="0" rIns="0" bIns="0" rtlCol="0" anchor="t">
            <a:spAutoFit/>
          </a:bodyPr>
          <a:lstStyle/>
          <a:p>
            <a:pPr>
              <a:lnSpc>
                <a:spcPts val="4719"/>
              </a:lnSpc>
            </a:pPr>
            <a:r>
              <a:rPr lang="en-US" sz="3933">
                <a:solidFill>
                  <a:srgbClr val="0D0D0D"/>
                </a:solidFill>
                <a:latin typeface="Canva Sans"/>
              </a:rPr>
              <a:t>This project involves generating new art images from the trained model. The Generative Adversarial Network (GAN) architecture, specifically ARTGAN in this case, is trained on a dataset of drawings. Once trained, ARTGAN is capable of generating new, realistic art images that resemble the style and characteristics of the training data. Therefore, the focus is on generating novel art images rather than converting existing ones.</a:t>
            </a:r>
          </a:p>
          <a:p>
            <a:pPr algn="l">
              <a:lnSpc>
                <a:spcPts val="4719"/>
              </a:lnSpc>
            </a:pPr>
            <a:endParaRPr/>
          </a:p>
        </p:txBody>
      </p:sp>
      <p:sp>
        <p:nvSpPr>
          <p:cNvPr id="25" name="Freeform 25"/>
          <p:cNvSpPr/>
          <p:nvPr/>
        </p:nvSpPr>
        <p:spPr>
          <a:xfrm>
            <a:off x="11980087" y="1965490"/>
            <a:ext cx="5999951" cy="5949531"/>
          </a:xfrm>
          <a:custGeom>
            <a:avLst/>
            <a:gdLst/>
            <a:ahLst/>
            <a:cxnLst/>
            <a:rect l="l" t="t" r="r" b="b"/>
            <a:pathLst>
              <a:path w="5999951" h="5949531">
                <a:moveTo>
                  <a:pt x="0" y="0"/>
                </a:moveTo>
                <a:lnTo>
                  <a:pt x="5999951" y="0"/>
                </a:lnTo>
                <a:lnTo>
                  <a:pt x="5999951" y="5949532"/>
                </a:lnTo>
                <a:lnTo>
                  <a:pt x="0" y="5949532"/>
                </a:lnTo>
                <a:lnTo>
                  <a:pt x="0" y="0"/>
                </a:lnTo>
                <a:close/>
              </a:path>
            </a:pathLst>
          </a:custGeom>
          <a:blipFill>
            <a:blip r:embed="rId3"/>
            <a:stretch>
              <a:fillRect/>
            </a:stretch>
          </a:blipFill>
        </p:spPr>
      </p:sp>
      <p:sp>
        <p:nvSpPr>
          <p:cNvPr id="26" name="TextBox 26"/>
          <p:cNvSpPr txBox="1"/>
          <p:nvPr/>
        </p:nvSpPr>
        <p:spPr>
          <a:xfrm>
            <a:off x="1014412" y="611143"/>
            <a:ext cx="7897178" cy="1010285"/>
          </a:xfrm>
          <a:prstGeom prst="rect">
            <a:avLst/>
          </a:prstGeom>
        </p:spPr>
        <p:txBody>
          <a:bodyPr lIns="0" tIns="0" rIns="0" bIns="0" rtlCol="0" anchor="t">
            <a:spAutoFit/>
          </a:bodyPr>
          <a:lstStyle/>
          <a:p>
            <a:pPr algn="l">
              <a:lnSpc>
                <a:spcPts val="7650"/>
              </a:lnSpc>
            </a:pPr>
            <a:r>
              <a:rPr lang="en-US" sz="6375" spc="-15">
                <a:solidFill>
                  <a:srgbClr val="000000"/>
                </a:solidFill>
                <a:latin typeface="Trebuchet MS Bold"/>
              </a:rPr>
              <a:t>PROJECT	OVERVIEW</a:t>
            </a:r>
          </a:p>
        </p:txBody>
      </p:sp>
      <p:sp>
        <p:nvSpPr>
          <p:cNvPr id="27" name="TextBox 27"/>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685800" y="387127"/>
            <a:ext cx="14646593" cy="1170210"/>
          </a:xfrm>
          <a:prstGeom prst="rect">
            <a:avLst/>
          </a:prstGeom>
        </p:spPr>
        <p:txBody>
          <a:bodyPr lIns="0" tIns="0" rIns="0" bIns="0" rtlCol="0" anchor="t">
            <a:spAutoFit/>
          </a:bodyPr>
          <a:lstStyle/>
          <a:p>
            <a:pPr algn="l">
              <a:lnSpc>
                <a:spcPts val="5759"/>
              </a:lnSpc>
            </a:pPr>
            <a:r>
              <a:rPr lang="en-US" sz="4800">
                <a:solidFill>
                  <a:srgbClr val="000000"/>
                </a:solidFill>
                <a:latin typeface="Trebuchet MS Bold"/>
              </a:rPr>
              <a:t>WHO ARE THE END USERS?</a:t>
            </a:r>
          </a:p>
        </p:txBody>
      </p:sp>
      <p:sp>
        <p:nvSpPr>
          <p:cNvPr id="23" name="Freeform 23"/>
          <p:cNvSpPr/>
          <p:nvPr/>
        </p:nvSpPr>
        <p:spPr>
          <a:xfrm>
            <a:off x="1085850" y="9258300"/>
            <a:ext cx="3271838" cy="728662"/>
          </a:xfrm>
          <a:custGeom>
            <a:avLst/>
            <a:gdLst/>
            <a:ahLst/>
            <a:cxnLst/>
            <a:rect l="l" t="t" r="r" b="b"/>
            <a:pathLst>
              <a:path w="3271838" h="728662">
                <a:moveTo>
                  <a:pt x="0" y="0"/>
                </a:moveTo>
                <a:lnTo>
                  <a:pt x="3271838" y="0"/>
                </a:lnTo>
                <a:lnTo>
                  <a:pt x="3271838" y="728662"/>
                </a:lnTo>
                <a:lnTo>
                  <a:pt x="0" y="728662"/>
                </a:lnTo>
                <a:lnTo>
                  <a:pt x="0" y="0"/>
                </a:lnTo>
                <a:close/>
              </a:path>
            </a:pathLst>
          </a:custGeom>
          <a:blipFill>
            <a:blip r:embed="rId2"/>
            <a:stretch>
              <a:fillRect/>
            </a:stretch>
          </a:blipFill>
        </p:spPr>
      </p:sp>
      <p:sp>
        <p:nvSpPr>
          <p:cNvPr id="24" name="TextBox 24"/>
          <p:cNvSpPr txBox="1"/>
          <p:nvPr/>
        </p:nvSpPr>
        <p:spPr>
          <a:xfrm>
            <a:off x="1109662" y="9707466"/>
            <a:ext cx="2698433" cy="290195"/>
          </a:xfrm>
          <a:prstGeom prst="rect">
            <a:avLst/>
          </a:prstGeom>
        </p:spPr>
        <p:txBody>
          <a:bodyPr lIns="0" tIns="0" rIns="0" bIns="0" rtlCol="0" anchor="t">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5" name="TextBox 25"/>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6</a:t>
            </a:r>
          </a:p>
        </p:txBody>
      </p:sp>
      <p:sp>
        <p:nvSpPr>
          <p:cNvPr id="26" name="TextBox 26"/>
          <p:cNvSpPr txBox="1"/>
          <p:nvPr/>
        </p:nvSpPr>
        <p:spPr>
          <a:xfrm>
            <a:off x="686087" y="1341175"/>
            <a:ext cx="16915827" cy="8516150"/>
          </a:xfrm>
          <a:prstGeom prst="rect">
            <a:avLst/>
          </a:prstGeom>
        </p:spPr>
        <p:txBody>
          <a:bodyPr lIns="0" tIns="0" rIns="0" bIns="0" rtlCol="0" anchor="t">
            <a:spAutoFit/>
          </a:bodyPr>
          <a:lstStyle/>
          <a:p>
            <a:pPr marL="798829" lvl="1" indent="-399415" algn="just">
              <a:lnSpc>
                <a:spcPts val="5179"/>
              </a:lnSpc>
              <a:buFont typeface="Arial"/>
              <a:buChar char="•"/>
            </a:pPr>
            <a:r>
              <a:rPr lang="en-US" sz="3699">
                <a:solidFill>
                  <a:srgbClr val="000000"/>
                </a:solidFill>
                <a:latin typeface="Canva Sans Bold"/>
              </a:rPr>
              <a:t>Artists and designers: </a:t>
            </a:r>
            <a:r>
              <a:rPr lang="en-US" sz="3699">
                <a:solidFill>
                  <a:srgbClr val="000000"/>
                </a:solidFill>
                <a:latin typeface="Canva Sans"/>
              </a:rPr>
              <a:t>They can use the generated art images as inspiration for their own work or incorporate them into their artistic projects.</a:t>
            </a:r>
          </a:p>
          <a:p>
            <a:pPr algn="just">
              <a:lnSpc>
                <a:spcPts val="5179"/>
              </a:lnSpc>
            </a:pPr>
            <a:endParaRPr/>
          </a:p>
          <a:p>
            <a:pPr marL="798829" lvl="1" indent="-399415" algn="just">
              <a:lnSpc>
                <a:spcPts val="5179"/>
              </a:lnSpc>
              <a:buFont typeface="Arial"/>
              <a:buChar char="•"/>
            </a:pPr>
            <a:r>
              <a:rPr lang="en-US" sz="3699">
                <a:solidFill>
                  <a:srgbClr val="000000"/>
                </a:solidFill>
                <a:latin typeface="Canva Sans Bold"/>
              </a:rPr>
              <a:t>Art enthusiasts:</a:t>
            </a:r>
            <a:r>
              <a:rPr lang="en-US" sz="3699">
                <a:solidFill>
                  <a:srgbClr val="000000"/>
                </a:solidFill>
                <a:latin typeface="Canva Sans"/>
              </a:rPr>
              <a:t> Individuals interested in digital art and creativity can explore the diverse range of artworks generated by ARTGAN for enjoyment and inspiration.</a:t>
            </a:r>
          </a:p>
          <a:p>
            <a:pPr algn="just">
              <a:lnSpc>
                <a:spcPts val="5179"/>
              </a:lnSpc>
            </a:pPr>
            <a:endParaRPr/>
          </a:p>
          <a:p>
            <a:pPr marL="798829" lvl="1" indent="-399415" algn="just">
              <a:lnSpc>
                <a:spcPts val="5179"/>
              </a:lnSpc>
              <a:buFont typeface="Arial"/>
              <a:buChar char="•"/>
            </a:pPr>
            <a:r>
              <a:rPr lang="en-US" sz="3699">
                <a:solidFill>
                  <a:srgbClr val="000000"/>
                </a:solidFill>
                <a:latin typeface="Canva Sans Bold"/>
              </a:rPr>
              <a:t>Researchers and developers:</a:t>
            </a:r>
            <a:r>
              <a:rPr lang="en-US" sz="3699">
                <a:solidFill>
                  <a:srgbClr val="000000"/>
                </a:solidFill>
                <a:latin typeface="Canva Sans"/>
              </a:rPr>
              <a:t> Professionals in the fields of artificial intelligence and machine learning can study the techniques and advancements in generative modeling demonstrated by ARTGAN for further research and development.</a:t>
            </a:r>
          </a:p>
          <a:p>
            <a:pPr algn="just">
              <a:lnSpc>
                <a:spcPts val="5179"/>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483668" y="63131"/>
            <a:ext cx="14646593" cy="828621"/>
          </a:xfrm>
          <a:prstGeom prst="rect">
            <a:avLst/>
          </a:prstGeom>
        </p:spPr>
        <p:txBody>
          <a:bodyPr lIns="0" tIns="0" rIns="0" bIns="0" rtlCol="0" anchor="t">
            <a:spAutoFit/>
          </a:bodyPr>
          <a:lstStyle/>
          <a:p>
            <a:pPr algn="l">
              <a:lnSpc>
                <a:spcPts val="6480"/>
              </a:lnSpc>
            </a:pPr>
            <a:r>
              <a:rPr lang="en-US" sz="5400" spc="-15">
                <a:solidFill>
                  <a:srgbClr val="000000"/>
                </a:solidFill>
                <a:latin typeface="Trebuchet MS Bold"/>
              </a:rPr>
              <a:t>YOUR SOLUTION AND ITS VALUE PROPOSITION</a:t>
            </a:r>
          </a:p>
        </p:txBody>
      </p:sp>
      <p:sp>
        <p:nvSpPr>
          <p:cNvPr id="23" name="Freeform 23"/>
          <p:cNvSpPr/>
          <p:nvPr/>
        </p:nvSpPr>
        <p:spPr>
          <a:xfrm>
            <a:off x="1014412" y="9701212"/>
            <a:ext cx="3214688" cy="300038"/>
          </a:xfrm>
          <a:custGeom>
            <a:avLst/>
            <a:gdLst/>
            <a:ahLst/>
            <a:cxnLst/>
            <a:rect l="l" t="t" r="r" b="b"/>
            <a:pathLst>
              <a:path w="3214688" h="300038">
                <a:moveTo>
                  <a:pt x="0" y="0"/>
                </a:moveTo>
                <a:lnTo>
                  <a:pt x="3214688" y="0"/>
                </a:lnTo>
                <a:lnTo>
                  <a:pt x="3214688" y="300038"/>
                </a:lnTo>
                <a:lnTo>
                  <a:pt x="0" y="300038"/>
                </a:lnTo>
                <a:lnTo>
                  <a:pt x="0" y="0"/>
                </a:lnTo>
                <a:close/>
              </a:path>
            </a:pathLst>
          </a:custGeom>
          <a:blipFill>
            <a:blip r:embed="rId2"/>
            <a:stretch>
              <a:fillRect l="-66666" r="-66666"/>
            </a:stretch>
          </a:blipFill>
        </p:spPr>
      </p:sp>
      <p:sp>
        <p:nvSpPr>
          <p:cNvPr id="24" name="TextBox 24"/>
          <p:cNvSpPr txBox="1"/>
          <p:nvPr/>
        </p:nvSpPr>
        <p:spPr>
          <a:xfrm>
            <a:off x="1109662" y="9707466"/>
            <a:ext cx="2698433" cy="290195"/>
          </a:xfrm>
          <a:prstGeom prst="rect">
            <a:avLst/>
          </a:prstGeom>
        </p:spPr>
        <p:txBody>
          <a:bodyPr lIns="0" tIns="0" rIns="0" bIns="0" rtlCol="0" anchor="t">
            <a:spAutoFit/>
          </a:bodyPr>
          <a:lstStyle/>
          <a:p>
            <a:pPr algn="l">
              <a:lnSpc>
                <a:spcPts val="1980"/>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5" name="TextBox 25"/>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75">
                <a:solidFill>
                  <a:srgbClr val="2D936B"/>
                </a:solidFill>
                <a:latin typeface="Trebuchet MS"/>
              </a:rPr>
              <a:t>7</a:t>
            </a:r>
          </a:p>
        </p:txBody>
      </p:sp>
      <p:sp>
        <p:nvSpPr>
          <p:cNvPr id="26" name="TextBox 26"/>
          <p:cNvSpPr txBox="1"/>
          <p:nvPr/>
        </p:nvSpPr>
        <p:spPr>
          <a:xfrm>
            <a:off x="938843" y="1614605"/>
            <a:ext cx="6786837" cy="7200394"/>
          </a:xfrm>
          <a:prstGeom prst="rect">
            <a:avLst/>
          </a:prstGeom>
        </p:spPr>
        <p:txBody>
          <a:bodyPr lIns="0" tIns="0" rIns="0" bIns="0" rtlCol="0" anchor="t">
            <a:spAutoFit/>
          </a:bodyPr>
          <a:lstStyle/>
          <a:p>
            <a:pPr>
              <a:lnSpc>
                <a:spcPts val="4080"/>
              </a:lnSpc>
            </a:pPr>
            <a:endParaRPr/>
          </a:p>
          <a:p>
            <a:pPr>
              <a:lnSpc>
                <a:spcPts val="4080"/>
              </a:lnSpc>
            </a:pPr>
            <a:r>
              <a:rPr lang="en-US" sz="3400">
                <a:solidFill>
                  <a:srgbClr val="0D0D0D"/>
                </a:solidFill>
                <a:latin typeface="Canva Sans Bold"/>
              </a:rPr>
              <a:t>Solution Overview: </a:t>
            </a:r>
          </a:p>
          <a:p>
            <a:pPr>
              <a:lnSpc>
                <a:spcPts val="4080"/>
              </a:lnSpc>
            </a:pPr>
            <a:endParaRPr/>
          </a:p>
          <a:p>
            <a:pPr algn="l">
              <a:lnSpc>
                <a:spcPts val="4080"/>
              </a:lnSpc>
            </a:pPr>
            <a:r>
              <a:rPr lang="en-US" sz="3400">
                <a:solidFill>
                  <a:srgbClr val="0D0D0D"/>
                </a:solidFill>
                <a:latin typeface="Canva Sans"/>
              </a:rPr>
              <a:t>ARTGAN is an innovative project that leverages generative adversarial networks (GANs) to create lifelike artistic images. By harnessing the power of deep learning techniques, specifically using PyTorch and Matplotlib, ARTGAN enables the manipulation and generation of art images with astonishing realism.</a:t>
            </a:r>
          </a:p>
        </p:txBody>
      </p:sp>
      <p:sp>
        <p:nvSpPr>
          <p:cNvPr id="27" name="TextBox 27"/>
          <p:cNvSpPr txBox="1"/>
          <p:nvPr/>
        </p:nvSpPr>
        <p:spPr>
          <a:xfrm>
            <a:off x="7434803" y="1920861"/>
            <a:ext cx="10853197" cy="7780352"/>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Bold"/>
              </a:rPr>
              <a:t>Revolutionary Artistic Expression:</a:t>
            </a:r>
            <a:r>
              <a:rPr lang="en-US" sz="3399">
                <a:solidFill>
                  <a:srgbClr val="000000"/>
                </a:solidFill>
                <a:latin typeface="Canva Sans"/>
              </a:rPr>
              <a:t> ARTGAN enables the creation of highly realistic and novel art images, revolutionizing artistic expression.</a:t>
            </a:r>
          </a:p>
          <a:p>
            <a:pPr marL="734059" lvl="1" indent="-367030">
              <a:lnSpc>
                <a:spcPts val="4759"/>
              </a:lnSpc>
              <a:buFont typeface="Arial"/>
              <a:buChar char="•"/>
            </a:pPr>
            <a:r>
              <a:rPr lang="en-US" sz="3399">
                <a:solidFill>
                  <a:srgbClr val="000000"/>
                </a:solidFill>
                <a:latin typeface="Canva Sans Bold"/>
              </a:rPr>
              <a:t>Efficiency and Speed:</a:t>
            </a:r>
            <a:r>
              <a:rPr lang="en-US" sz="3399">
                <a:solidFill>
                  <a:srgbClr val="000000"/>
                </a:solidFill>
                <a:latin typeface="Canva Sans"/>
              </a:rPr>
              <a:t> Streamlined training processes and GPU acceleration ensure efficient and rapid creation of artistic images, saving time and resources.</a:t>
            </a:r>
          </a:p>
          <a:p>
            <a:pPr marL="734059" lvl="1" indent="-367030">
              <a:lnSpc>
                <a:spcPts val="4759"/>
              </a:lnSpc>
              <a:buFont typeface="Arial"/>
              <a:buChar char="•"/>
            </a:pPr>
            <a:r>
              <a:rPr lang="en-US" sz="3399">
                <a:solidFill>
                  <a:srgbClr val="000000"/>
                </a:solidFill>
                <a:latin typeface="Canva Sans Bold"/>
              </a:rPr>
              <a:t>Unleashed Creativity:</a:t>
            </a:r>
            <a:r>
              <a:rPr lang="en-US" sz="3399">
                <a:solidFill>
                  <a:srgbClr val="000000"/>
                </a:solidFill>
                <a:latin typeface="Canva Sans"/>
              </a:rPr>
              <a:t> ARTGAN empowers artists to explore new realms of creativity, pushing the limits of digital art.</a:t>
            </a:r>
          </a:p>
          <a:p>
            <a:pPr marL="734059" lvl="1" indent="-367030">
              <a:lnSpc>
                <a:spcPts val="4759"/>
              </a:lnSpc>
              <a:buFont typeface="Arial"/>
              <a:buChar char="•"/>
            </a:pPr>
            <a:r>
              <a:rPr lang="en-US" sz="3399">
                <a:solidFill>
                  <a:srgbClr val="000000"/>
                </a:solidFill>
                <a:latin typeface="Canva Sans Bold"/>
              </a:rPr>
              <a:t>Comprehensive Support:</a:t>
            </a:r>
            <a:r>
              <a:rPr lang="en-US" sz="3399">
                <a:solidFill>
                  <a:srgbClr val="000000"/>
                </a:solidFill>
                <a:latin typeface="Canva Sans"/>
              </a:rPr>
              <a:t> With comprehensive documentation and support, ARTGAN facilitates easy adoption and implementation for users.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58995" y="94"/>
            <a:ext cx="1842135" cy="10294620"/>
            <a:chOff x="0" y="0"/>
            <a:chExt cx="2456180" cy="13726160"/>
          </a:xfrm>
        </p:grpSpPr>
        <p:sp>
          <p:nvSpPr>
            <p:cNvPr id="3" name="Freeform 3"/>
            <p:cNvSpPr/>
            <p:nvPr/>
          </p:nvSpPr>
          <p:spPr>
            <a:xfrm>
              <a:off x="127" y="7874"/>
              <a:ext cx="2455418" cy="13709650"/>
            </a:xfrm>
            <a:custGeom>
              <a:avLst/>
              <a:gdLst/>
              <a:ahLst/>
              <a:cxnLst/>
              <a:rect l="l" t="t" r="r" b="b"/>
              <a:pathLst>
                <a:path w="2455418" h="13709650">
                  <a:moveTo>
                    <a:pt x="18796" y="0"/>
                  </a:moveTo>
                  <a:lnTo>
                    <a:pt x="2455418" y="13706348"/>
                  </a:lnTo>
                  <a:lnTo>
                    <a:pt x="2436622" y="13709650"/>
                  </a:lnTo>
                  <a:lnTo>
                    <a:pt x="0" y="3302"/>
                  </a:lnTo>
                  <a:close/>
                </a:path>
              </a:pathLst>
            </a:custGeom>
            <a:solidFill>
              <a:srgbClr val="5FCAEE"/>
            </a:solidFill>
          </p:spPr>
        </p:sp>
      </p:grpSp>
      <p:grpSp>
        <p:nvGrpSpPr>
          <p:cNvPr id="4" name="Group 4"/>
          <p:cNvGrpSpPr/>
          <p:nvPr/>
        </p:nvGrpSpPr>
        <p:grpSpPr>
          <a:xfrm>
            <a:off x="11165774" y="5535200"/>
            <a:ext cx="7129462" cy="4759642"/>
            <a:chOff x="0" y="0"/>
            <a:chExt cx="9505950" cy="6346190"/>
          </a:xfrm>
        </p:grpSpPr>
        <p:sp>
          <p:nvSpPr>
            <p:cNvPr id="5" name="Freeform 5"/>
            <p:cNvSpPr/>
            <p:nvPr/>
          </p:nvSpPr>
          <p:spPr>
            <a:xfrm>
              <a:off x="4191" y="1651"/>
              <a:ext cx="9497441" cy="6341999"/>
            </a:xfrm>
            <a:custGeom>
              <a:avLst/>
              <a:gdLst/>
              <a:ahLst/>
              <a:cxnLst/>
              <a:rect l="l" t="t" r="r" b="b"/>
              <a:pathLst>
                <a:path w="9497441" h="6341999">
                  <a:moveTo>
                    <a:pt x="9497441" y="15748"/>
                  </a:moveTo>
                  <a:lnTo>
                    <a:pt x="10668" y="6341999"/>
                  </a:lnTo>
                  <a:lnTo>
                    <a:pt x="0" y="6326124"/>
                  </a:lnTo>
                  <a:lnTo>
                    <a:pt x="9486773" y="0"/>
                  </a:lnTo>
                  <a:close/>
                </a:path>
              </a:pathLst>
            </a:custGeom>
            <a:solidFill>
              <a:srgbClr val="5FCAEE"/>
            </a:solidFill>
          </p:spPr>
        </p:sp>
      </p:grpSp>
      <p:grpSp>
        <p:nvGrpSpPr>
          <p:cNvPr id="6" name="Group 6"/>
          <p:cNvGrpSpPr/>
          <p:nvPr/>
        </p:nvGrpSpPr>
        <p:grpSpPr>
          <a:xfrm>
            <a:off x="13773150" y="0"/>
            <a:ext cx="4514850" cy="10287000"/>
            <a:chOff x="0" y="0"/>
            <a:chExt cx="6019800" cy="13716000"/>
          </a:xfrm>
        </p:grpSpPr>
        <p:sp>
          <p:nvSpPr>
            <p:cNvPr id="7" name="Freeform 7"/>
            <p:cNvSpPr/>
            <p:nvPr/>
          </p:nvSpPr>
          <p:spPr>
            <a:xfrm>
              <a:off x="0" y="0"/>
              <a:ext cx="6019800" cy="13716000"/>
            </a:xfrm>
            <a:custGeom>
              <a:avLst/>
              <a:gdLst/>
              <a:ahLst/>
              <a:cxnLst/>
              <a:rect l="l" t="t" r="r" b="b"/>
              <a:pathLst>
                <a:path w="6019800" h="13716000">
                  <a:moveTo>
                    <a:pt x="6019800" y="0"/>
                  </a:moveTo>
                  <a:lnTo>
                    <a:pt x="4088765" y="0"/>
                  </a:lnTo>
                  <a:lnTo>
                    <a:pt x="0" y="13716000"/>
                  </a:lnTo>
                  <a:lnTo>
                    <a:pt x="6019800" y="13716000"/>
                  </a:lnTo>
                  <a:lnTo>
                    <a:pt x="6019800" y="0"/>
                  </a:lnTo>
                  <a:close/>
                </a:path>
              </a:pathLst>
            </a:custGeom>
            <a:solidFill>
              <a:srgbClr val="5FCAEE">
                <a:alpha val="35686"/>
              </a:srgbClr>
            </a:solidFill>
          </p:spPr>
        </p:sp>
      </p:grpSp>
      <p:grpSp>
        <p:nvGrpSpPr>
          <p:cNvPr id="8" name="Group 8"/>
          <p:cNvGrpSpPr/>
          <p:nvPr/>
        </p:nvGrpSpPr>
        <p:grpSpPr>
          <a:xfrm>
            <a:off x="14404317" y="0"/>
            <a:ext cx="3884295" cy="10287000"/>
            <a:chOff x="0" y="0"/>
            <a:chExt cx="5179060" cy="13716000"/>
          </a:xfrm>
        </p:grpSpPr>
        <p:sp>
          <p:nvSpPr>
            <p:cNvPr id="9" name="Freeform 9"/>
            <p:cNvSpPr/>
            <p:nvPr/>
          </p:nvSpPr>
          <p:spPr>
            <a:xfrm>
              <a:off x="0" y="0"/>
              <a:ext cx="5178298" cy="13716000"/>
            </a:xfrm>
            <a:custGeom>
              <a:avLst/>
              <a:gdLst/>
              <a:ahLst/>
              <a:cxnLst/>
              <a:rect l="l" t="t" r="r" b="b"/>
              <a:pathLst>
                <a:path w="5178298" h="13716000">
                  <a:moveTo>
                    <a:pt x="5178298" y="0"/>
                  </a:moveTo>
                  <a:lnTo>
                    <a:pt x="0" y="0"/>
                  </a:lnTo>
                  <a:lnTo>
                    <a:pt x="2417826" y="13716000"/>
                  </a:lnTo>
                  <a:lnTo>
                    <a:pt x="5178298" y="13716000"/>
                  </a:lnTo>
                  <a:lnTo>
                    <a:pt x="5178298" y="0"/>
                  </a:lnTo>
                  <a:close/>
                </a:path>
              </a:pathLst>
            </a:custGeom>
            <a:solidFill>
              <a:srgbClr val="5FCAEE">
                <a:alpha val="19608"/>
              </a:srgbClr>
            </a:solidFill>
          </p:spPr>
        </p:sp>
      </p:grpSp>
      <p:grpSp>
        <p:nvGrpSpPr>
          <p:cNvPr id="10" name="Group 10"/>
          <p:cNvGrpSpPr/>
          <p:nvPr/>
        </p:nvGrpSpPr>
        <p:grpSpPr>
          <a:xfrm>
            <a:off x="13401675" y="4572000"/>
            <a:ext cx="4886325" cy="5715000"/>
            <a:chOff x="0" y="0"/>
            <a:chExt cx="6515100" cy="7620000"/>
          </a:xfrm>
        </p:grpSpPr>
        <p:sp>
          <p:nvSpPr>
            <p:cNvPr id="11" name="Freeform 11"/>
            <p:cNvSpPr/>
            <p:nvPr/>
          </p:nvSpPr>
          <p:spPr>
            <a:xfrm>
              <a:off x="0" y="0"/>
              <a:ext cx="6515100" cy="7620000"/>
            </a:xfrm>
            <a:custGeom>
              <a:avLst/>
              <a:gdLst/>
              <a:ahLst/>
              <a:cxnLst/>
              <a:rect l="l" t="t" r="r" b="b"/>
              <a:pathLst>
                <a:path w="6515100" h="7620000">
                  <a:moveTo>
                    <a:pt x="6515100" y="0"/>
                  </a:moveTo>
                  <a:lnTo>
                    <a:pt x="0" y="7620000"/>
                  </a:lnTo>
                  <a:lnTo>
                    <a:pt x="6515100" y="7620000"/>
                  </a:lnTo>
                  <a:lnTo>
                    <a:pt x="6515100" y="0"/>
                  </a:lnTo>
                  <a:close/>
                </a:path>
              </a:pathLst>
            </a:custGeom>
            <a:solidFill>
              <a:srgbClr val="17AFE3">
                <a:alpha val="65490"/>
              </a:srgbClr>
            </a:solidFill>
          </p:spPr>
        </p:sp>
      </p:grpSp>
      <p:grpSp>
        <p:nvGrpSpPr>
          <p:cNvPr id="12" name="Group 12"/>
          <p:cNvGrpSpPr/>
          <p:nvPr/>
        </p:nvGrpSpPr>
        <p:grpSpPr>
          <a:xfrm>
            <a:off x="14006895" y="0"/>
            <a:ext cx="4281488" cy="10287000"/>
            <a:chOff x="0" y="0"/>
            <a:chExt cx="5708650" cy="13716000"/>
          </a:xfrm>
        </p:grpSpPr>
        <p:sp>
          <p:nvSpPr>
            <p:cNvPr id="13" name="Freeform 13"/>
            <p:cNvSpPr/>
            <p:nvPr/>
          </p:nvSpPr>
          <p:spPr>
            <a:xfrm>
              <a:off x="0" y="0"/>
              <a:ext cx="5708142" cy="13716000"/>
            </a:xfrm>
            <a:custGeom>
              <a:avLst/>
              <a:gdLst/>
              <a:ahLst/>
              <a:cxnLst/>
              <a:rect l="l" t="t" r="r" b="b"/>
              <a:pathLst>
                <a:path w="5708142" h="13716000">
                  <a:moveTo>
                    <a:pt x="5708142" y="0"/>
                  </a:moveTo>
                  <a:lnTo>
                    <a:pt x="0" y="0"/>
                  </a:lnTo>
                  <a:lnTo>
                    <a:pt x="4940046" y="13716000"/>
                  </a:lnTo>
                  <a:lnTo>
                    <a:pt x="5708142" y="13716000"/>
                  </a:lnTo>
                  <a:lnTo>
                    <a:pt x="5708142" y="0"/>
                  </a:lnTo>
                  <a:close/>
                </a:path>
              </a:pathLst>
            </a:custGeom>
            <a:solidFill>
              <a:srgbClr val="17AFE3">
                <a:alpha val="49804"/>
              </a:srgbClr>
            </a:solidFill>
          </p:spPr>
        </p:sp>
      </p:grpSp>
      <p:grpSp>
        <p:nvGrpSpPr>
          <p:cNvPr id="14" name="Group 14"/>
          <p:cNvGrpSpPr/>
          <p:nvPr/>
        </p:nvGrpSpPr>
        <p:grpSpPr>
          <a:xfrm>
            <a:off x="16344900" y="0"/>
            <a:ext cx="1943100" cy="10287000"/>
            <a:chOff x="0" y="0"/>
            <a:chExt cx="2590800" cy="13716000"/>
          </a:xfrm>
        </p:grpSpPr>
        <p:sp>
          <p:nvSpPr>
            <p:cNvPr id="15" name="Freeform 15"/>
            <p:cNvSpPr/>
            <p:nvPr/>
          </p:nvSpPr>
          <p:spPr>
            <a:xfrm>
              <a:off x="0" y="0"/>
              <a:ext cx="2590800" cy="13716000"/>
            </a:xfrm>
            <a:custGeom>
              <a:avLst/>
              <a:gdLst/>
              <a:ahLst/>
              <a:cxnLst/>
              <a:rect l="l" t="t" r="r" b="b"/>
              <a:pathLst>
                <a:path w="2590800" h="13716000">
                  <a:moveTo>
                    <a:pt x="2590800" y="0"/>
                  </a:moveTo>
                  <a:lnTo>
                    <a:pt x="2044954" y="0"/>
                  </a:lnTo>
                  <a:lnTo>
                    <a:pt x="0" y="13716000"/>
                  </a:lnTo>
                  <a:lnTo>
                    <a:pt x="2590800" y="13716000"/>
                  </a:lnTo>
                  <a:lnTo>
                    <a:pt x="2590800" y="0"/>
                  </a:lnTo>
                  <a:close/>
                </a:path>
              </a:pathLst>
            </a:custGeom>
            <a:solidFill>
              <a:srgbClr val="2D83C3">
                <a:alpha val="69804"/>
              </a:srgbClr>
            </a:solidFill>
          </p:spPr>
        </p:sp>
      </p:grpSp>
      <p:grpSp>
        <p:nvGrpSpPr>
          <p:cNvPr id="16" name="Group 16"/>
          <p:cNvGrpSpPr/>
          <p:nvPr/>
        </p:nvGrpSpPr>
        <p:grpSpPr>
          <a:xfrm>
            <a:off x="16404370" y="0"/>
            <a:ext cx="1884045" cy="10287000"/>
            <a:chOff x="0" y="0"/>
            <a:chExt cx="2512060" cy="13716000"/>
          </a:xfrm>
        </p:grpSpPr>
        <p:sp>
          <p:nvSpPr>
            <p:cNvPr id="17" name="Freeform 17"/>
            <p:cNvSpPr/>
            <p:nvPr/>
          </p:nvSpPr>
          <p:spPr>
            <a:xfrm>
              <a:off x="0" y="0"/>
              <a:ext cx="2511552" cy="13716000"/>
            </a:xfrm>
            <a:custGeom>
              <a:avLst/>
              <a:gdLst/>
              <a:ahLst/>
              <a:cxnLst/>
              <a:rect l="l" t="t" r="r" b="b"/>
              <a:pathLst>
                <a:path w="2511552" h="13716000">
                  <a:moveTo>
                    <a:pt x="2511552" y="0"/>
                  </a:moveTo>
                  <a:lnTo>
                    <a:pt x="0" y="0"/>
                  </a:lnTo>
                  <a:lnTo>
                    <a:pt x="2229104" y="13716000"/>
                  </a:lnTo>
                  <a:lnTo>
                    <a:pt x="2511552" y="13716000"/>
                  </a:lnTo>
                  <a:lnTo>
                    <a:pt x="2511552" y="0"/>
                  </a:lnTo>
                  <a:close/>
                </a:path>
              </a:pathLst>
            </a:custGeom>
            <a:solidFill>
              <a:srgbClr val="226192">
                <a:alpha val="79608"/>
              </a:srgbClr>
            </a:solidFill>
          </p:spPr>
        </p:sp>
      </p:grpSp>
      <p:grpSp>
        <p:nvGrpSpPr>
          <p:cNvPr id="18" name="Group 18"/>
          <p:cNvGrpSpPr/>
          <p:nvPr/>
        </p:nvGrpSpPr>
        <p:grpSpPr>
          <a:xfrm>
            <a:off x="15559088" y="5386388"/>
            <a:ext cx="2728912" cy="4900612"/>
            <a:chOff x="0" y="0"/>
            <a:chExt cx="3638550" cy="6534150"/>
          </a:xfrm>
        </p:grpSpPr>
        <p:sp>
          <p:nvSpPr>
            <p:cNvPr id="19" name="Freeform 19"/>
            <p:cNvSpPr/>
            <p:nvPr/>
          </p:nvSpPr>
          <p:spPr>
            <a:xfrm>
              <a:off x="0" y="0"/>
              <a:ext cx="3638550" cy="6534150"/>
            </a:xfrm>
            <a:custGeom>
              <a:avLst/>
              <a:gdLst/>
              <a:ahLst/>
              <a:cxnLst/>
              <a:rect l="l" t="t" r="r" b="b"/>
              <a:pathLst>
                <a:path w="3638550" h="6534150">
                  <a:moveTo>
                    <a:pt x="3638550" y="0"/>
                  </a:moveTo>
                  <a:lnTo>
                    <a:pt x="0" y="6534150"/>
                  </a:lnTo>
                  <a:lnTo>
                    <a:pt x="3638550" y="6534150"/>
                  </a:lnTo>
                  <a:lnTo>
                    <a:pt x="3638550" y="0"/>
                  </a:lnTo>
                  <a:close/>
                </a:path>
              </a:pathLst>
            </a:custGeom>
            <a:solidFill>
              <a:srgbClr val="17AFE3">
                <a:alpha val="65490"/>
              </a:srgbClr>
            </a:solidFill>
          </p:spPr>
        </p:sp>
      </p:grpSp>
      <p:grpSp>
        <p:nvGrpSpPr>
          <p:cNvPr id="20" name="Group 20"/>
          <p:cNvGrpSpPr/>
          <p:nvPr/>
        </p:nvGrpSpPr>
        <p:grpSpPr>
          <a:xfrm>
            <a:off x="0" y="6015038"/>
            <a:ext cx="671512" cy="4271962"/>
            <a:chOff x="0" y="0"/>
            <a:chExt cx="895350" cy="5695950"/>
          </a:xfrm>
        </p:grpSpPr>
        <p:sp>
          <p:nvSpPr>
            <p:cNvPr id="21" name="Freeform 21"/>
            <p:cNvSpPr/>
            <p:nvPr/>
          </p:nvSpPr>
          <p:spPr>
            <a:xfrm>
              <a:off x="0" y="0"/>
              <a:ext cx="895350" cy="5695950"/>
            </a:xfrm>
            <a:custGeom>
              <a:avLst/>
              <a:gdLst/>
              <a:ahLst/>
              <a:cxnLst/>
              <a:rect l="l" t="t" r="r" b="b"/>
              <a:pathLst>
                <a:path w="895350" h="5695950">
                  <a:moveTo>
                    <a:pt x="0" y="0"/>
                  </a:moveTo>
                  <a:lnTo>
                    <a:pt x="0" y="5695950"/>
                  </a:lnTo>
                  <a:lnTo>
                    <a:pt x="895350" y="5695950"/>
                  </a:lnTo>
                  <a:lnTo>
                    <a:pt x="0" y="0"/>
                  </a:lnTo>
                  <a:close/>
                </a:path>
              </a:pathLst>
            </a:custGeom>
            <a:solidFill>
              <a:srgbClr val="5FCAEE">
                <a:alpha val="69804"/>
              </a:srgbClr>
            </a:solidFill>
          </p:spPr>
        </p:sp>
      </p:grpSp>
      <p:sp>
        <p:nvSpPr>
          <p:cNvPr id="22" name="TextBox 22"/>
          <p:cNvSpPr txBox="1"/>
          <p:nvPr/>
        </p:nvSpPr>
        <p:spPr>
          <a:xfrm>
            <a:off x="1128712" y="9719531"/>
            <a:ext cx="2660333" cy="259080"/>
          </a:xfrm>
          <a:prstGeom prst="rect">
            <a:avLst/>
          </a:prstGeom>
        </p:spPr>
        <p:txBody>
          <a:bodyPr lIns="0" tIns="0" rIns="0" bIns="0" rtlCol="0" anchor="t">
            <a:spAutoFit/>
          </a:bodyPr>
          <a:lstStyle/>
          <a:p>
            <a:pPr algn="l">
              <a:lnSpc>
                <a:spcPts val="1912"/>
              </a:lnSpc>
            </a:pPr>
            <a:r>
              <a:rPr lang="en-US" sz="1650">
                <a:solidFill>
                  <a:srgbClr val="2D83C3"/>
                </a:solidFill>
                <a:latin typeface="Trebuchet MS"/>
              </a:rPr>
              <a:t>3/21/2024  </a:t>
            </a:r>
            <a:r>
              <a:rPr lang="en-US" sz="1650">
                <a:solidFill>
                  <a:srgbClr val="2D83C3"/>
                </a:solidFill>
                <a:latin typeface="Trebuchet MS Bold"/>
              </a:rPr>
              <a:t>Annual Review</a:t>
            </a:r>
          </a:p>
        </p:txBody>
      </p:sp>
      <p:sp>
        <p:nvSpPr>
          <p:cNvPr id="23" name="TextBox 23"/>
          <p:cNvSpPr txBox="1"/>
          <p:nvPr/>
        </p:nvSpPr>
        <p:spPr>
          <a:xfrm>
            <a:off x="837247" y="854645"/>
            <a:ext cx="14646593" cy="981057"/>
          </a:xfrm>
          <a:prstGeom prst="rect">
            <a:avLst/>
          </a:prstGeom>
        </p:spPr>
        <p:txBody>
          <a:bodyPr lIns="0" tIns="0" rIns="0" bIns="0" rtlCol="0" anchor="t">
            <a:spAutoFit/>
          </a:bodyPr>
          <a:lstStyle/>
          <a:p>
            <a:pPr algn="l">
              <a:lnSpc>
                <a:spcPts val="7650"/>
              </a:lnSpc>
            </a:pPr>
            <a:r>
              <a:rPr lang="en-US" sz="6375">
                <a:solidFill>
                  <a:srgbClr val="000000"/>
                </a:solidFill>
                <a:latin typeface="Trebuchet MS Bold"/>
              </a:rPr>
              <a:t>THE WOW IN YOUR SOLUTION</a:t>
            </a:r>
          </a:p>
        </p:txBody>
      </p:sp>
      <p:sp>
        <p:nvSpPr>
          <p:cNvPr id="24" name="TextBox 24"/>
          <p:cNvSpPr txBox="1"/>
          <p:nvPr/>
        </p:nvSpPr>
        <p:spPr>
          <a:xfrm>
            <a:off x="16915827" y="9707466"/>
            <a:ext cx="361950" cy="290195"/>
          </a:xfrm>
          <a:prstGeom prst="rect">
            <a:avLst/>
          </a:prstGeom>
        </p:spPr>
        <p:txBody>
          <a:bodyPr lIns="0" tIns="0" rIns="0" bIns="0" rtlCol="0" anchor="t">
            <a:spAutoFit/>
          </a:bodyPr>
          <a:lstStyle/>
          <a:p>
            <a:pPr algn="l">
              <a:lnSpc>
                <a:spcPts val="1980"/>
              </a:lnSpc>
            </a:pPr>
            <a:r>
              <a:rPr lang="en-US" sz="1650" spc="-37">
                <a:solidFill>
                  <a:srgbClr val="2D936B"/>
                </a:solidFill>
                <a:latin typeface="Trebuchet MS"/>
              </a:rPr>
              <a:t>8</a:t>
            </a:r>
          </a:p>
        </p:txBody>
      </p:sp>
      <p:sp>
        <p:nvSpPr>
          <p:cNvPr id="25" name="TextBox 25"/>
          <p:cNvSpPr txBox="1"/>
          <p:nvPr/>
        </p:nvSpPr>
        <p:spPr>
          <a:xfrm>
            <a:off x="1028700" y="2217309"/>
            <a:ext cx="16923544" cy="7780352"/>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Canva Sans Bold"/>
              </a:rPr>
              <a:t>Realistic Art Generation:</a:t>
            </a:r>
            <a:r>
              <a:rPr lang="en-US" sz="3399">
                <a:solidFill>
                  <a:srgbClr val="000000"/>
                </a:solidFill>
                <a:latin typeface="Canva Sans"/>
              </a:rPr>
              <a:t> ARTGAN can generate art images that closely resemble those in the training dataset, capturing intricate details, textures, and styles.</a:t>
            </a:r>
          </a:p>
          <a:p>
            <a:pPr marL="734059" lvl="1" indent="-367030" algn="just">
              <a:lnSpc>
                <a:spcPts val="4759"/>
              </a:lnSpc>
              <a:buFont typeface="Arial"/>
              <a:buChar char="•"/>
            </a:pPr>
            <a:r>
              <a:rPr lang="en-US" sz="3399">
                <a:solidFill>
                  <a:srgbClr val="000000"/>
                </a:solidFill>
                <a:latin typeface="Canva Sans Bold"/>
              </a:rPr>
              <a:t>Creative Exploration:</a:t>
            </a:r>
            <a:r>
              <a:rPr lang="en-US" sz="3399">
                <a:solidFill>
                  <a:srgbClr val="000000"/>
                </a:solidFill>
                <a:latin typeface="Canva Sans"/>
              </a:rPr>
              <a:t> By allowing artists to manipulate and generate art images in ways previously impossible, ARTGAN opens up new avenues for creative exploration.</a:t>
            </a:r>
          </a:p>
          <a:p>
            <a:pPr marL="734059" lvl="1" indent="-367030" algn="just">
              <a:lnSpc>
                <a:spcPts val="4759"/>
              </a:lnSpc>
              <a:buFont typeface="Arial"/>
              <a:buChar char="•"/>
            </a:pPr>
            <a:r>
              <a:rPr lang="en-US" sz="3399">
                <a:solidFill>
                  <a:srgbClr val="000000"/>
                </a:solidFill>
                <a:latin typeface="Canva Sans Bold"/>
              </a:rPr>
              <a:t>Efficiency and Speed:</a:t>
            </a:r>
            <a:r>
              <a:rPr lang="en-US" sz="3399">
                <a:solidFill>
                  <a:srgbClr val="000000"/>
                </a:solidFill>
                <a:latin typeface="Canva Sans"/>
              </a:rPr>
              <a:t> The streamlined training processes and GPU acceleration ensure that ARTGAN can produce high-quality art images quickly and efficiently.</a:t>
            </a:r>
          </a:p>
          <a:p>
            <a:pPr marL="734059" lvl="1" indent="-367030" algn="just">
              <a:lnSpc>
                <a:spcPts val="4759"/>
              </a:lnSpc>
              <a:buFont typeface="Arial"/>
              <a:buChar char="•"/>
            </a:pPr>
            <a:r>
              <a:rPr lang="en-US" sz="3399">
                <a:solidFill>
                  <a:srgbClr val="000000"/>
                </a:solidFill>
                <a:latin typeface="Canva Sans Bold"/>
              </a:rPr>
              <a:t>Endless Possibilities</a:t>
            </a:r>
            <a:r>
              <a:rPr lang="en-US" sz="3399">
                <a:solidFill>
                  <a:srgbClr val="000000"/>
                </a:solidFill>
                <a:latin typeface="Canva Sans"/>
              </a:rPr>
              <a:t>: ARTGAN's versatility extends beyond art generation, offering potential applications in image manipulation, style transfer, and more.</a:t>
            </a:r>
          </a:p>
          <a:p>
            <a:pPr algn="just">
              <a:lnSpc>
                <a:spcPts val="4759"/>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952</Words>
  <Application>Microsoft Office PowerPoint</Application>
  <PresentationFormat>Custom</PresentationFormat>
  <Paragraphs>97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Canva Sans Bold</vt:lpstr>
      <vt:lpstr>Calibri</vt:lpstr>
      <vt:lpstr>Canva Sans</vt:lpstr>
      <vt:lpstr>Trebuchet MS Bold</vt:lpstr>
      <vt:lpstr>Trebuchet MS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NMdemoppt.pptx</dc:title>
  <cp:lastModifiedBy>2021503020</cp:lastModifiedBy>
  <cp:revision>3</cp:revision>
  <dcterms:created xsi:type="dcterms:W3CDTF">2006-08-16T00:00:00Z</dcterms:created>
  <dcterms:modified xsi:type="dcterms:W3CDTF">2024-04-29T04:35:51Z</dcterms:modified>
  <dc:identifier>DAGBe-fmoJA</dc:identifier>
</cp:coreProperties>
</file>